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handoutMasterIdLst>
    <p:handoutMasterId r:id="rId44"/>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stin Dean" initials="JD" lastIdx="4" clrIdx="0">
    <p:extLst>
      <p:ext uri="{19B8F6BF-5375-455C-9EA6-DF929625EA0E}">
        <p15:presenceInfo xmlns:p15="http://schemas.microsoft.com/office/powerpoint/2012/main" userId="S::jdean@theadditiveagency.com::48d7c856-aa91-4f9a-9c9d-c7de74b978a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7780"/>
    <a:srgbClr val="D74100"/>
    <a:srgbClr val="000000"/>
    <a:srgbClr val="404040"/>
    <a:srgbClr val="6D777E"/>
    <a:srgbClr val="F76900"/>
    <a:srgbClr val="F768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0A1B5D5-9B99-4C35-A422-299274C87663}">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94"/>
  </p:normalViewPr>
  <p:slideViewPr>
    <p:cSldViewPr snapToGrid="0">
      <p:cViewPr varScale="1">
        <p:scale>
          <a:sx n="147" d="100"/>
          <a:sy n="147" d="100"/>
        </p:scale>
        <p:origin x="588" y="11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01379A-EF37-704C-8538-D0F73F424F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2C2CBE97-3D0C-5045-9FE9-7F95CA6BE3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BCE2166-158B-7043-BC3D-862E3961CD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20385E-9AEC-AE4B-9F29-034FFD6546A1}" type="slidenum">
              <a:rPr lang="en-US" smtClean="0"/>
              <a:t>‹#›</a:t>
            </a:fld>
            <a:endParaRPr lang="en-US"/>
          </a:p>
        </p:txBody>
      </p:sp>
      <p:sp>
        <p:nvSpPr>
          <p:cNvPr id="6" name="Date Placeholder 5">
            <a:extLst>
              <a:ext uri="{FF2B5EF4-FFF2-40B4-BE49-F238E27FC236}">
                <a16:creationId xmlns:a16="http://schemas.microsoft.com/office/drawing/2014/main" id="{37B6664E-7B47-9F48-A0F4-96D7B082EC9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EE0C87-C4B2-804D-A271-30F16C3C06F1}" type="datetimeFigureOut">
              <a:rPr lang="en-US" smtClean="0"/>
              <a:t>10/16/2026</a:t>
            </a:fld>
            <a:endParaRPr lang="en-US"/>
          </a:p>
        </p:txBody>
      </p:sp>
    </p:spTree>
    <p:extLst>
      <p:ext uri="{BB962C8B-B14F-4D97-AF65-F5344CB8AC3E}">
        <p14:creationId xmlns:p14="http://schemas.microsoft.com/office/powerpoint/2010/main" val="3024254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D088AB-38D9-574D-9FE4-C1ABD659377A}"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C9CC7F-D7FD-7142-9894-9CD0A54CFBFA}" type="slidenum">
              <a:rPr lang="en-US" smtClean="0"/>
              <a:t>‹#›</a:t>
            </a:fld>
            <a:endParaRPr lang="en-US"/>
          </a:p>
        </p:txBody>
      </p:sp>
    </p:spTree>
    <p:extLst>
      <p:ext uri="{BB962C8B-B14F-4D97-AF65-F5344CB8AC3E}">
        <p14:creationId xmlns:p14="http://schemas.microsoft.com/office/powerpoint/2010/main" val="4292172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short guide shows you how to add your own questions to your course feedback survey at Syracuse University.</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process has two parts. First, you build a survey, which is your set of questions. Then you attach that survey to your courses. Nothing reaches students until the second part is done. You can use questions from an Item Bank, write your own, or combine both.</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Before you start, log in and make sure you are in the right role.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 to coursefeedback dot s-y-r dot e-d-u, and log in with your NetID and password.</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Look at the top right corner. It should say Instructor. If it says Student or Respondent, click it and choose Instructor. The Custom Questions menu only appears in the Instructor role.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 your Home page, find the box called My Courses in Custom Question Projects. It shows each course that is open for questions, how much time you have left, and how many questions you have added.</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one. Build your survey.</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the menu bar, click Custom Questions, then Custom Questions Surveys.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Click Create New Survey in the top right corner. If you built a survey in a past term, you can reuse it. Open its options menu and choose Create a Copy.</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Type a title and an optional description, then click Save. Students do not see the title, so choose a name you will recognize later.</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Click Add a Question. You will see four choices.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Create New lets you write your own question. From My Surveys reuses questions you wrote before. From Item Banks lets you choose ready-made questions by topic. You can skip From L O Item Banks. It is not used at Syracuse.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use an Item Bank, choose one bank from the dropdown, then click Search. The page starts on All Item Banks, so always pick a single bank first.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use every question in that bank, check Select all, then click Add Selected Questions.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use only some questions, check Select above each one you want, then click Add Selected Questions.</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You return to your survey with the questions added. They are not always in the same order as the bank, so check the order. To add more questions, click Add a Question again.</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move a question, type how many spots to move it in the small box next to the arrows. Then click the up or down arrow. For example, type 1 and click the up arrow to move it up one spot.</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you want a quick check-in with students, the mid-course Item Banks are a good place to start. You can use them at the end of the term too. Just check the wording first.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write your own question, click Add a Question, then Create New. Choose a question type and click Continue.</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Single Selection lets students pick one answer, like an agree or disagree scale. Multiple Selection lets them check all that apply. Matrix shows several statements on the same scale. Numeric Selection asks for a number. Write-in collects a typed comment. And a Label adds text or instructions, with no answer.</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Type your question. Then enter your answer choices, one per line. For agreement questions, we recommend the six-point scale, from Strongly Disagree to Strongly Agree. When you are finished, click Save and Add at the top of the page.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Below the answer choices are optional settings. You can add an N A choice, add a comment box, or make the question required. Leave Learning Outcomes Question unchecked.</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 your questions. Click Preview to see the survey the way students will. Then click Done.</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 on your survey list, you will see a zero under In Projects. That is expected. Your survey is built, but it is not attached to a course yet.</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two. Attach your survey to your courses.</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 to your Home page. In the My Courses in Custom Question Projects box, click the name of the project you want. This opens the project page. A project is the system's name for one term's course feedback. If two projects are listed, make sure you pick the right one.</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 the project page, you can see the dates your course is open for questions. Click Add Survey.</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Select your survey and click Next. The panel on the right shows the questions your students will already see, so you can avoid asking the same thing twice.</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Check each course that should get your questions, then click Finish and Add. Your questions go to every student enrolled in those courses.</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confirmation appears, and your survey is listed in the project with its number of questions.</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You can also reach your projects from the menu bar. Click Custom Questions, then Custom Questions Projects.</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Then click the project whose status says Open. The access columns show the window for adding questions.</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double check, go back to your Home page. The box now shows how many questions you added to each course.</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You can also check the project list. The Added to number of Courses column shows how many of your courses received the survey.</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make changes later, open the project and use the menu next to your survey. Adjust Courses changes which courses get it. Remove from Project takes it off all of them.</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change the questions themselves, go to Custom Questions Surveys, open the options menu next to your survey, and choose Edit.</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the survey is already attached to a project, you will be asked how to edit it. Edit as Copy makes a new version and leaves the original and its results alone. Edit as Override changes the survey everywhere it is used, including past reports, and cannot be undone. If you edit a copy, attach it to your course in Part 2.</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That's it. If you have questions, contact the Office of Institutional Effectiveness at coursefeedback at s-y-r dot e-d-u.</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with Block S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7C3A-EF0B-4240-8101-CB6524BBA48C}"/>
              </a:ext>
            </a:extLst>
          </p:cNvPr>
          <p:cNvSpPr>
            <a:spLocks noGrp="1"/>
          </p:cNvSpPr>
          <p:nvPr>
            <p:ph type="ctrTitle"/>
          </p:nvPr>
        </p:nvSpPr>
        <p:spPr>
          <a:xfrm>
            <a:off x="731520" y="1879447"/>
            <a:ext cx="6583680" cy="2387600"/>
          </a:xfrm>
          <a:prstGeom prst="rect">
            <a:avLst/>
          </a:prstGeo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D1FAD06B-ADEF-9846-AB81-A4E3AE9CC54A}"/>
              </a:ext>
            </a:extLst>
          </p:cNvPr>
          <p:cNvSpPr>
            <a:spLocks noGrp="1"/>
          </p:cNvSpPr>
          <p:nvPr>
            <p:ph type="subTitle" idx="1"/>
          </p:nvPr>
        </p:nvSpPr>
        <p:spPr>
          <a:xfrm>
            <a:off x="731520" y="4975122"/>
            <a:ext cx="6583680" cy="1039761"/>
          </a:xfrm>
          <a:prstGeom prst="rect">
            <a:avLst/>
          </a:prstGeom>
        </p:spPr>
        <p:txBody>
          <a:bodyPr>
            <a:norm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3" descr="Syracuse University is presented next to a block S in orange on a white background." title="Syracuse University Logo">
            <a:extLst>
              <a:ext uri="{FF2B5EF4-FFF2-40B4-BE49-F238E27FC236}">
                <a16:creationId xmlns:a16="http://schemas.microsoft.com/office/drawing/2014/main" id="{45EA3A71-4B99-694C-96D0-5C3A8731AD4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0664" y="466344"/>
            <a:ext cx="3300984" cy="621792"/>
          </a:xfrm>
          <a:prstGeom prst="rect">
            <a:avLst/>
          </a:prstGeom>
        </p:spPr>
      </p:pic>
      <p:pic>
        <p:nvPicPr>
          <p:cNvPr id="6" name="Picture 5">
            <a:extLst>
              <a:ext uri="{FF2B5EF4-FFF2-40B4-BE49-F238E27FC236}">
                <a16:creationId xmlns:a16="http://schemas.microsoft.com/office/drawing/2014/main" id="{D1221376-2AE5-2440-A379-02BA6AB57591}"/>
              </a:ext>
            </a:extLst>
          </p:cNvPr>
          <p:cNvPicPr>
            <a:picLocks noChangeAspect="1"/>
          </p:cNvPicPr>
          <p:nvPr userDrawn="1"/>
        </p:nvPicPr>
        <p:blipFill>
          <a:blip r:embed="rId3"/>
          <a:stretch>
            <a:fillRect/>
          </a:stretch>
        </p:blipFill>
        <p:spPr>
          <a:xfrm>
            <a:off x="7571667" y="442093"/>
            <a:ext cx="4335411" cy="5963476"/>
          </a:xfrm>
          <a:prstGeom prst="rect">
            <a:avLst/>
          </a:prstGeom>
        </p:spPr>
      </p:pic>
    </p:spTree>
    <p:extLst>
      <p:ext uri="{BB962C8B-B14F-4D97-AF65-F5344CB8AC3E}">
        <p14:creationId xmlns:p14="http://schemas.microsoft.com/office/powerpoint/2010/main" val="3842758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with Block S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7C3A-EF0B-4240-8101-CB6524BBA48C}"/>
              </a:ext>
            </a:extLst>
          </p:cNvPr>
          <p:cNvSpPr>
            <a:spLocks noGrp="1"/>
          </p:cNvSpPr>
          <p:nvPr>
            <p:ph type="ctrTitle"/>
          </p:nvPr>
        </p:nvSpPr>
        <p:spPr>
          <a:xfrm>
            <a:off x="731520" y="1879447"/>
            <a:ext cx="6583680" cy="2387600"/>
          </a:xfrm>
          <a:prstGeom prst="rect">
            <a:avLst/>
          </a:prstGeo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D1FAD06B-ADEF-9846-AB81-A4E3AE9CC54A}"/>
              </a:ext>
            </a:extLst>
          </p:cNvPr>
          <p:cNvSpPr>
            <a:spLocks noGrp="1"/>
          </p:cNvSpPr>
          <p:nvPr>
            <p:ph type="subTitle" idx="1"/>
          </p:nvPr>
        </p:nvSpPr>
        <p:spPr>
          <a:xfrm>
            <a:off x="731520" y="4975122"/>
            <a:ext cx="6583680" cy="1039761"/>
          </a:xfrm>
          <a:prstGeom prst="rect">
            <a:avLst/>
          </a:prstGeom>
        </p:spPr>
        <p:txBody>
          <a:bodyPr>
            <a:norm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3" descr="Syracuse University is presented next to a block S in orange on a white background." title="Syracuse University Logo">
            <a:extLst>
              <a:ext uri="{FF2B5EF4-FFF2-40B4-BE49-F238E27FC236}">
                <a16:creationId xmlns:a16="http://schemas.microsoft.com/office/drawing/2014/main" id="{33CC16B8-858B-E641-A281-B2BCE05C59E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0664" y="466344"/>
            <a:ext cx="3300984" cy="621792"/>
          </a:xfrm>
          <a:prstGeom prst="rect">
            <a:avLst/>
          </a:prstGeom>
        </p:spPr>
      </p:pic>
      <p:pic>
        <p:nvPicPr>
          <p:cNvPr id="6" name="Picture 5">
            <a:extLst>
              <a:ext uri="{FF2B5EF4-FFF2-40B4-BE49-F238E27FC236}">
                <a16:creationId xmlns:a16="http://schemas.microsoft.com/office/drawing/2014/main" id="{ED46B1D7-54A6-6E48-B3EB-C57020102EE7}"/>
              </a:ext>
            </a:extLst>
          </p:cNvPr>
          <p:cNvPicPr>
            <a:picLocks noChangeAspect="1"/>
          </p:cNvPicPr>
          <p:nvPr userDrawn="1"/>
        </p:nvPicPr>
        <p:blipFill>
          <a:blip r:embed="rId3"/>
          <a:stretch>
            <a:fillRect/>
          </a:stretch>
        </p:blipFill>
        <p:spPr>
          <a:xfrm>
            <a:off x="7571666" y="447261"/>
            <a:ext cx="4335412" cy="5963478"/>
          </a:xfrm>
          <a:prstGeom prst="rect">
            <a:avLst/>
          </a:prstGeom>
        </p:spPr>
      </p:pic>
    </p:spTree>
    <p:extLst>
      <p:ext uri="{BB962C8B-B14F-4D97-AF65-F5344CB8AC3E}">
        <p14:creationId xmlns:p14="http://schemas.microsoft.com/office/powerpoint/2010/main" val="2301394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with Block S (Oran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7C3A-EF0B-4240-8101-CB6524BBA48C}"/>
              </a:ext>
            </a:extLst>
          </p:cNvPr>
          <p:cNvSpPr>
            <a:spLocks noGrp="1"/>
          </p:cNvSpPr>
          <p:nvPr>
            <p:ph type="ctrTitle"/>
          </p:nvPr>
        </p:nvSpPr>
        <p:spPr>
          <a:xfrm>
            <a:off x="731520" y="1879447"/>
            <a:ext cx="6583680" cy="2387600"/>
          </a:xfrm>
          <a:prstGeom prst="rect">
            <a:avLst/>
          </a:prstGeom>
        </p:spPr>
        <p:txBody>
          <a:bodyPr anchor="b">
            <a:normAutofit/>
          </a:bodyPr>
          <a:lstStyle>
            <a:lvl1pPr algn="l">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D1FAD06B-ADEF-9846-AB81-A4E3AE9CC54A}"/>
              </a:ext>
            </a:extLst>
          </p:cNvPr>
          <p:cNvSpPr>
            <a:spLocks noGrp="1"/>
          </p:cNvSpPr>
          <p:nvPr>
            <p:ph type="subTitle" idx="1"/>
          </p:nvPr>
        </p:nvSpPr>
        <p:spPr>
          <a:xfrm>
            <a:off x="731520" y="4975122"/>
            <a:ext cx="6583680" cy="1039761"/>
          </a:xfrm>
          <a:prstGeom prst="rect">
            <a:avLst/>
          </a:prstGeom>
        </p:spPr>
        <p:txBody>
          <a:bodyPr>
            <a:norm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3" descr="Syracuse University is presented next to a block S in white on an orange background" title="Syracuse University Logo">
            <a:extLst>
              <a:ext uri="{FF2B5EF4-FFF2-40B4-BE49-F238E27FC236}">
                <a16:creationId xmlns:a16="http://schemas.microsoft.com/office/drawing/2014/main" id="{7CF03E9B-FCD7-F442-A254-65ABE0B4FC5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9" t="408" r="-69" b="-408"/>
          <a:stretch/>
        </p:blipFill>
        <p:spPr>
          <a:xfrm>
            <a:off x="740664" y="466344"/>
            <a:ext cx="3300984" cy="621792"/>
          </a:xfrm>
          <a:prstGeom prst="rect">
            <a:avLst/>
          </a:prstGeom>
        </p:spPr>
      </p:pic>
      <p:pic>
        <p:nvPicPr>
          <p:cNvPr id="6" name="Picture 5">
            <a:extLst>
              <a:ext uri="{FF2B5EF4-FFF2-40B4-BE49-F238E27FC236}">
                <a16:creationId xmlns:a16="http://schemas.microsoft.com/office/drawing/2014/main" id="{C6CDF402-FE80-D343-802B-79962E0F5AE5}"/>
              </a:ext>
            </a:extLst>
          </p:cNvPr>
          <p:cNvPicPr>
            <a:picLocks noChangeAspect="1"/>
          </p:cNvPicPr>
          <p:nvPr userDrawn="1"/>
        </p:nvPicPr>
        <p:blipFill>
          <a:blip r:embed="rId3"/>
          <a:stretch>
            <a:fillRect/>
          </a:stretch>
        </p:blipFill>
        <p:spPr>
          <a:xfrm>
            <a:off x="7571666" y="447261"/>
            <a:ext cx="4335412" cy="5963478"/>
          </a:xfrm>
          <a:prstGeom prst="rect">
            <a:avLst/>
          </a:prstGeom>
        </p:spPr>
      </p:pic>
    </p:spTree>
    <p:extLst>
      <p:ext uri="{BB962C8B-B14F-4D97-AF65-F5344CB8AC3E}">
        <p14:creationId xmlns:p14="http://schemas.microsoft.com/office/powerpoint/2010/main" val="2884930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ith Photo (Oran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7C3A-EF0B-4240-8101-CB6524BBA48C}"/>
              </a:ext>
            </a:extLst>
          </p:cNvPr>
          <p:cNvSpPr>
            <a:spLocks noGrp="1"/>
          </p:cNvSpPr>
          <p:nvPr>
            <p:ph type="ctrTitle"/>
          </p:nvPr>
        </p:nvSpPr>
        <p:spPr>
          <a:xfrm>
            <a:off x="457200" y="1879447"/>
            <a:ext cx="4390103" cy="2387600"/>
          </a:xfrm>
          <a:prstGeom prst="rect">
            <a:avLst/>
          </a:prstGeom>
        </p:spPr>
        <p:txBody>
          <a:bodyPr anchor="b">
            <a:normAutofit/>
          </a:bodyPr>
          <a:lstStyle>
            <a:lvl1pPr algn="l">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D1FAD06B-ADEF-9846-AB81-A4E3AE9CC54A}"/>
              </a:ext>
            </a:extLst>
          </p:cNvPr>
          <p:cNvSpPr>
            <a:spLocks noGrp="1"/>
          </p:cNvSpPr>
          <p:nvPr>
            <p:ph type="subTitle" idx="1"/>
          </p:nvPr>
        </p:nvSpPr>
        <p:spPr>
          <a:xfrm>
            <a:off x="457200" y="4975122"/>
            <a:ext cx="4390103" cy="1039761"/>
          </a:xfrm>
          <a:prstGeom prst="rect">
            <a:avLst/>
          </a:prstGeom>
        </p:spPr>
        <p:txBody>
          <a:bodyPr>
            <a:norm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Picture Placeholder 3">
            <a:extLst>
              <a:ext uri="{FF2B5EF4-FFF2-40B4-BE49-F238E27FC236}">
                <a16:creationId xmlns:a16="http://schemas.microsoft.com/office/drawing/2014/main" id="{369042D0-5033-4541-ADD4-1239414CD9A6}"/>
              </a:ext>
            </a:extLst>
          </p:cNvPr>
          <p:cNvSpPr>
            <a:spLocks noGrp="1"/>
          </p:cNvSpPr>
          <p:nvPr>
            <p:ph type="pic" sz="quarter" idx="10"/>
          </p:nvPr>
        </p:nvSpPr>
        <p:spPr>
          <a:xfrm>
            <a:off x="5029200" y="0"/>
            <a:ext cx="7162800" cy="6858000"/>
          </a:xfrm>
          <a:solidFill>
            <a:schemeClr val="bg1"/>
          </a:solidFill>
        </p:spPr>
        <p:txBody>
          <a:bodyPr/>
          <a:lstStyle>
            <a:lvl1pPr marL="0" indent="0">
              <a:buNone/>
              <a:defRPr/>
            </a:lvl1pPr>
          </a:lstStyle>
          <a:p>
            <a:endParaRPr lang="en-US"/>
          </a:p>
        </p:txBody>
      </p:sp>
      <p:pic>
        <p:nvPicPr>
          <p:cNvPr id="7" name="Picture 4" descr="Syracuse University is presented next to a block S in white on an orange background" title="Syracuse University Logo">
            <a:extLst>
              <a:ext uri="{FF2B5EF4-FFF2-40B4-BE49-F238E27FC236}">
                <a16:creationId xmlns:a16="http://schemas.microsoft.com/office/drawing/2014/main" id="{DE7701AA-76BC-3943-BF2D-8660BCB5DAE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t="-735" b="735"/>
          <a:stretch/>
        </p:blipFill>
        <p:spPr>
          <a:xfrm>
            <a:off x="457200" y="457200"/>
            <a:ext cx="3300984" cy="621792"/>
          </a:xfrm>
          <a:prstGeom prst="rect">
            <a:avLst/>
          </a:prstGeom>
        </p:spPr>
      </p:pic>
    </p:spTree>
    <p:extLst>
      <p:ext uri="{BB962C8B-B14F-4D97-AF65-F5344CB8AC3E}">
        <p14:creationId xmlns:p14="http://schemas.microsoft.com/office/powerpoint/2010/main" val="24013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with Photo (Nav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7C3A-EF0B-4240-8101-CB6524BBA48C}"/>
              </a:ext>
            </a:extLst>
          </p:cNvPr>
          <p:cNvSpPr>
            <a:spLocks noGrp="1"/>
          </p:cNvSpPr>
          <p:nvPr>
            <p:ph type="ctrTitle"/>
          </p:nvPr>
        </p:nvSpPr>
        <p:spPr>
          <a:xfrm>
            <a:off x="457200" y="1879447"/>
            <a:ext cx="4390103" cy="2387600"/>
          </a:xfrm>
          <a:prstGeom prst="rect">
            <a:avLst/>
          </a:prstGeom>
        </p:spPr>
        <p:txBody>
          <a:bodyPr anchor="b">
            <a:normAutofit/>
          </a:bodyPr>
          <a:lstStyle>
            <a:lvl1pPr algn="l">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D1FAD06B-ADEF-9846-AB81-A4E3AE9CC54A}"/>
              </a:ext>
            </a:extLst>
          </p:cNvPr>
          <p:cNvSpPr>
            <a:spLocks noGrp="1"/>
          </p:cNvSpPr>
          <p:nvPr>
            <p:ph type="subTitle" idx="1"/>
          </p:nvPr>
        </p:nvSpPr>
        <p:spPr>
          <a:xfrm>
            <a:off x="457200" y="4975122"/>
            <a:ext cx="4390103" cy="1039761"/>
          </a:xfrm>
          <a:prstGeom prst="rect">
            <a:avLst/>
          </a:prstGeo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Picture Placeholder 3">
            <a:extLst>
              <a:ext uri="{FF2B5EF4-FFF2-40B4-BE49-F238E27FC236}">
                <a16:creationId xmlns:a16="http://schemas.microsoft.com/office/drawing/2014/main" id="{DC87AD74-788A-2745-9A83-3936DD28B959}"/>
              </a:ext>
            </a:extLst>
          </p:cNvPr>
          <p:cNvSpPr>
            <a:spLocks noGrp="1"/>
          </p:cNvSpPr>
          <p:nvPr>
            <p:ph type="pic" sz="quarter" idx="10"/>
          </p:nvPr>
        </p:nvSpPr>
        <p:spPr>
          <a:xfrm>
            <a:off x="5029200" y="0"/>
            <a:ext cx="7162800" cy="6858000"/>
          </a:xfrm>
          <a:solidFill>
            <a:schemeClr val="bg1"/>
          </a:solidFill>
        </p:spPr>
        <p:txBody>
          <a:bodyPr/>
          <a:lstStyle>
            <a:lvl1pPr marL="0" indent="0">
              <a:buNone/>
              <a:defRPr/>
            </a:lvl1pPr>
          </a:lstStyle>
          <a:p>
            <a:endParaRPr lang="en-US"/>
          </a:p>
        </p:txBody>
      </p:sp>
      <p:pic>
        <p:nvPicPr>
          <p:cNvPr id="6" name="Picture 4" descr="Syracuse University is presented next to a block S in orange on a navy background. " title="Syracuse University Logo">
            <a:extLst>
              <a:ext uri="{FF2B5EF4-FFF2-40B4-BE49-F238E27FC236}">
                <a16:creationId xmlns:a16="http://schemas.microsoft.com/office/drawing/2014/main" id="{BAA10509-61C6-614C-9E42-CC55FDFFA38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57200" y="457200"/>
            <a:ext cx="3300984" cy="621792"/>
          </a:xfrm>
          <a:prstGeom prst="rect">
            <a:avLst/>
          </a:prstGeom>
        </p:spPr>
      </p:pic>
    </p:spTree>
    <p:extLst>
      <p:ext uri="{BB962C8B-B14F-4D97-AF65-F5344CB8AC3E}">
        <p14:creationId xmlns:p14="http://schemas.microsoft.com/office/powerpoint/2010/main" val="569864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A350-A569-4D4A-A8C5-9F53139FA32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5" name="Content Placeholder 2">
            <a:extLst>
              <a:ext uri="{FF2B5EF4-FFF2-40B4-BE49-F238E27FC236}">
                <a16:creationId xmlns:a16="http://schemas.microsoft.com/office/drawing/2014/main" id="{904DD360-C2B2-1A49-B668-FE02618F2B7F}"/>
              </a:ext>
            </a:extLst>
          </p:cNvPr>
          <p:cNvSpPr>
            <a:spLocks noGrp="1"/>
          </p:cNvSpPr>
          <p:nvPr>
            <p:ph idx="1"/>
          </p:nvPr>
        </p:nvSpPr>
        <p:spPr>
          <a:xfrm>
            <a:off x="838200" y="1825625"/>
            <a:ext cx="10515600" cy="4351338"/>
          </a:xfrm>
        </p:spPr>
        <p:txBody>
          <a:bodyPr/>
          <a:lstStyle>
            <a:lvl1pPr marL="0" indent="0">
              <a:buNone/>
              <a:defRPr sz="3200"/>
            </a:lvl1pPr>
            <a:lvl2pPr marL="9525" indent="0">
              <a:buNone/>
              <a:tabLst/>
              <a:defRPr sz="2800"/>
            </a:lvl2pPr>
            <a:lvl3pPr marL="9525" indent="0">
              <a:buNone/>
              <a:tabLst/>
              <a:defRPr sz="2800"/>
            </a:lvl3pPr>
            <a:lvl4pPr marL="9525" indent="0">
              <a:buNone/>
              <a:tabLst/>
              <a:defRPr sz="2400"/>
            </a:lvl4pPr>
            <a:lvl5pPr marL="9525" indent="0">
              <a:buNone/>
              <a:tabLst/>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4781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9FBE8-57B1-984B-85C1-A3E9EEE3DDAE}"/>
              </a:ext>
            </a:extLst>
          </p:cNvPr>
          <p:cNvSpPr>
            <a:spLocks noGrp="1"/>
          </p:cNvSpPr>
          <p:nvPr>
            <p:ph type="title"/>
          </p:nvPr>
        </p:nvSpPr>
        <p:spPr/>
        <p:txBody>
          <a:bodyPr/>
          <a:lstStyle/>
          <a:p>
            <a:r>
              <a:rPr lang="en-US"/>
              <a:t>Click to edit Master title style</a:t>
            </a:r>
          </a:p>
        </p:txBody>
      </p:sp>
      <p:sp>
        <p:nvSpPr>
          <p:cNvPr id="5" name="Content Placeholder 2">
            <a:extLst>
              <a:ext uri="{FF2B5EF4-FFF2-40B4-BE49-F238E27FC236}">
                <a16:creationId xmlns:a16="http://schemas.microsoft.com/office/drawing/2014/main" id="{E5067853-CEB1-FC44-B005-DDF70C5D1070}"/>
              </a:ext>
            </a:extLst>
          </p:cNvPr>
          <p:cNvSpPr>
            <a:spLocks noGrp="1"/>
          </p:cNvSpPr>
          <p:nvPr>
            <p:ph idx="1"/>
          </p:nvPr>
        </p:nvSpPr>
        <p:spPr>
          <a:xfrm>
            <a:off x="838200" y="1825625"/>
            <a:ext cx="10515600" cy="4351338"/>
          </a:xfrm>
          <a:prstGeom prst="rect">
            <a:avLst/>
          </a:prstGeom>
        </p:spPr>
        <p:txBody>
          <a:bodyPr/>
          <a:lstStyle>
            <a:lvl1pPr>
              <a:defRPr sz="3200"/>
            </a:lvl1pPr>
            <a:lvl2pPr>
              <a:defRPr sz="28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071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F407E-022E-794A-A444-D97BCE8B55BA}"/>
              </a:ext>
            </a:extLst>
          </p:cNvPr>
          <p:cNvSpPr>
            <a:spLocks noGrp="1"/>
          </p:cNvSpPr>
          <p:nvPr>
            <p:ph type="title"/>
          </p:nvPr>
        </p:nvSpPr>
        <p:spPr/>
        <p:txBody>
          <a:bodyPr/>
          <a:lstStyle/>
          <a:p>
            <a:r>
              <a:rPr lang="en-US"/>
              <a:t>Click to edit Master title style</a:t>
            </a:r>
          </a:p>
        </p:txBody>
      </p:sp>
      <p:sp>
        <p:nvSpPr>
          <p:cNvPr id="7" name="Content Placeholder 2">
            <a:extLst>
              <a:ext uri="{FF2B5EF4-FFF2-40B4-BE49-F238E27FC236}">
                <a16:creationId xmlns:a16="http://schemas.microsoft.com/office/drawing/2014/main" id="{E5029A84-5503-7243-AB5C-33942C7CB20D}"/>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8D58A4AA-3BBA-CD47-9E72-79747053069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4612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D03F8-3E42-A544-82DD-AA6A2FE1F2B7}"/>
              </a:ext>
            </a:extLst>
          </p:cNvPr>
          <p:cNvSpPr>
            <a:spLocks noGrp="1"/>
          </p:cNvSpPr>
          <p:nvPr>
            <p:ph type="title"/>
          </p:nvPr>
        </p:nvSpPr>
        <p:spPr/>
        <p:txBody>
          <a:bodyPr/>
          <a:lstStyle/>
          <a:p>
            <a:r>
              <a:rPr lang="en-US"/>
              <a:t>Click to edit Master title style</a:t>
            </a:r>
          </a:p>
        </p:txBody>
      </p:sp>
      <p:sp>
        <p:nvSpPr>
          <p:cNvPr id="8" name="Text Placeholder 2">
            <a:extLst>
              <a:ext uri="{FF2B5EF4-FFF2-40B4-BE49-F238E27FC236}">
                <a16:creationId xmlns:a16="http://schemas.microsoft.com/office/drawing/2014/main" id="{292CCD6E-072F-2642-AB45-71658C90933B}"/>
              </a:ext>
            </a:extLst>
          </p:cNvPr>
          <p:cNvSpPr>
            <a:spLocks noGrp="1"/>
          </p:cNvSpPr>
          <p:nvPr>
            <p:ph type="body" idx="1"/>
          </p:nvPr>
        </p:nvSpPr>
        <p:spPr>
          <a:xfrm>
            <a:off x="839788" y="1825625"/>
            <a:ext cx="5157787" cy="731520"/>
          </a:xfrm>
          <a:prstGeom prst="rect">
            <a:avLst/>
          </a:prstGeom>
        </p:spPr>
        <p:txBody>
          <a:bodyPr anchor="b">
            <a:normAutofit/>
          </a:bodyPr>
          <a:lstStyle>
            <a:lvl1pPr marL="0" indent="0">
              <a:buNone/>
              <a:defRPr sz="2800" b="1" i="0">
                <a:solidFill>
                  <a:schemeClr val="accent1"/>
                </a:solidFill>
                <a:latin typeface="Sherman Sans Bold" pitchFamily="2" charset="77"/>
                <a:ea typeface="Sherman Sans Bold" pitchFamily="2" charset="77"/>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3">
            <a:extLst>
              <a:ext uri="{FF2B5EF4-FFF2-40B4-BE49-F238E27FC236}">
                <a16:creationId xmlns:a16="http://schemas.microsoft.com/office/drawing/2014/main" id="{FCF624C1-8860-7343-A9C7-D4AE6D946B8C}"/>
              </a:ext>
            </a:extLst>
          </p:cNvPr>
          <p:cNvSpPr>
            <a:spLocks noGrp="1"/>
          </p:cNvSpPr>
          <p:nvPr>
            <p:ph sz="half" idx="2"/>
          </p:nvPr>
        </p:nvSpPr>
        <p:spPr>
          <a:xfrm>
            <a:off x="839788" y="2651761"/>
            <a:ext cx="5157787" cy="3525202"/>
          </a:xfrm>
          <a:prstGeom prst="rect">
            <a:avLst/>
          </a:prstGeom>
        </p:spPr>
        <p:txBody>
          <a:bodyPr>
            <a:normAutofit/>
          </a:bodyPr>
          <a:lstStyle>
            <a:lvl1pPr>
              <a:defRPr sz="2800"/>
            </a:lvl1pPr>
            <a:lvl2pPr>
              <a:defRPr sz="24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6F7A2362-C790-E647-BCBF-A98393C550A5}"/>
              </a:ext>
            </a:extLst>
          </p:cNvPr>
          <p:cNvSpPr>
            <a:spLocks noGrp="1"/>
          </p:cNvSpPr>
          <p:nvPr>
            <p:ph type="body" sz="quarter" idx="3"/>
          </p:nvPr>
        </p:nvSpPr>
        <p:spPr>
          <a:xfrm>
            <a:off x="6172200" y="1825625"/>
            <a:ext cx="5183188" cy="731520"/>
          </a:xfrm>
          <a:prstGeom prst="rect">
            <a:avLst/>
          </a:prstGeom>
        </p:spPr>
        <p:txBody>
          <a:bodyPr anchor="b">
            <a:normAutofit/>
          </a:bodyPr>
          <a:lstStyle>
            <a:lvl1pPr marL="0" indent="0">
              <a:buNone/>
              <a:defRPr sz="2800" b="1" i="0">
                <a:solidFill>
                  <a:schemeClr val="accent1"/>
                </a:solidFill>
                <a:latin typeface="Sherman Sans Bold" pitchFamily="2" charset="77"/>
                <a:ea typeface="Sherman Sans Bold" pitchFamily="2" charset="77"/>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03FD1DC2-B954-A943-AD79-573CC1E41B48}"/>
              </a:ext>
            </a:extLst>
          </p:cNvPr>
          <p:cNvSpPr>
            <a:spLocks noGrp="1"/>
          </p:cNvSpPr>
          <p:nvPr>
            <p:ph sz="quarter" idx="4"/>
          </p:nvPr>
        </p:nvSpPr>
        <p:spPr>
          <a:xfrm>
            <a:off x="6172200" y="2651761"/>
            <a:ext cx="5183188" cy="3525202"/>
          </a:xfrm>
          <a:prstGeom prst="rect">
            <a:avLst/>
          </a:prstGeom>
        </p:spPr>
        <p:txBody>
          <a:bodyPr>
            <a:normAutofit/>
          </a:bodyPr>
          <a:lstStyle>
            <a:lvl1pPr>
              <a:defRPr sz="2800"/>
            </a:lvl1pPr>
            <a:lvl2pPr>
              <a:defRPr sz="24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615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9FBE8-57B1-984B-85C1-A3E9EEE3DDAE}"/>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4" name="Table Placeholder 3">
            <a:extLst>
              <a:ext uri="{FF2B5EF4-FFF2-40B4-BE49-F238E27FC236}">
                <a16:creationId xmlns:a16="http://schemas.microsoft.com/office/drawing/2014/main" id="{3B3998B0-802F-B748-B5BA-6FE0D7471297}"/>
              </a:ext>
            </a:extLst>
          </p:cNvPr>
          <p:cNvSpPr>
            <a:spLocks noGrp="1"/>
          </p:cNvSpPr>
          <p:nvPr>
            <p:ph type="tbl" sz="quarter" idx="10"/>
          </p:nvPr>
        </p:nvSpPr>
        <p:spPr>
          <a:xfrm>
            <a:off x="841248" y="1828800"/>
            <a:ext cx="10515600" cy="4352544"/>
          </a:xfrm>
        </p:spPr>
        <p:txBody>
          <a:bodyPr/>
          <a:lstStyle>
            <a:lvl1pPr marL="0" indent="0">
              <a:buNone/>
              <a:defRPr/>
            </a:lvl1pPr>
          </a:lstStyle>
          <a:p>
            <a:endParaRPr lang="en-US"/>
          </a:p>
        </p:txBody>
      </p:sp>
    </p:spTree>
    <p:extLst>
      <p:ext uri="{BB962C8B-B14F-4D97-AF65-F5344CB8AC3E}">
        <p14:creationId xmlns:p14="http://schemas.microsoft.com/office/powerpoint/2010/main" val="1652140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Only">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F2A658F-CD0B-4645-8298-83CE8302ACB7}"/>
              </a:ext>
            </a:extLst>
          </p:cNvPr>
          <p:cNvSpPr>
            <a:spLocks noGrp="1"/>
          </p:cNvSpPr>
          <p:nvPr>
            <p:ph type="title"/>
          </p:nvPr>
        </p:nvSpPr>
        <p:spPr/>
        <p:txBody>
          <a:bodyPr/>
          <a:lstStyle/>
          <a:p>
            <a:r>
              <a:rPr lang="en-US"/>
              <a:t>Click to edit Master title style</a:t>
            </a:r>
          </a:p>
        </p:txBody>
      </p:sp>
      <p:sp>
        <p:nvSpPr>
          <p:cNvPr id="11" name="Picture Placeholder 2">
            <a:extLst>
              <a:ext uri="{FF2B5EF4-FFF2-40B4-BE49-F238E27FC236}">
                <a16:creationId xmlns:a16="http://schemas.microsoft.com/office/drawing/2014/main" id="{0D1DCB07-D8B9-C74E-BA30-F4E3DA9511DA}"/>
              </a:ext>
            </a:extLst>
          </p:cNvPr>
          <p:cNvSpPr>
            <a:spLocks noGrp="1"/>
          </p:cNvSpPr>
          <p:nvPr>
            <p:ph type="pic" sz="quarter" idx="10"/>
          </p:nvPr>
        </p:nvSpPr>
        <p:spPr>
          <a:xfrm>
            <a:off x="0" y="2070101"/>
            <a:ext cx="12192000" cy="4787899"/>
          </a:xfrm>
        </p:spPr>
        <p:txBody>
          <a:bodyPr/>
          <a:lstStyle>
            <a:lvl1pPr marL="0" indent="0">
              <a:buNone/>
              <a:defRPr/>
            </a:lvl1pPr>
          </a:lstStyle>
          <a:p>
            <a:endParaRPr lang="en-US"/>
          </a:p>
        </p:txBody>
      </p:sp>
    </p:spTree>
    <p:extLst>
      <p:ext uri="{BB962C8B-B14F-4D97-AF65-F5344CB8AC3E}">
        <p14:creationId xmlns:p14="http://schemas.microsoft.com/office/powerpoint/2010/main" val="3010558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A667-DD05-564E-B57D-77CECB3AE44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5599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0100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with Photo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B9ABE-199D-114A-BD4B-8AB0CAAC2A43}"/>
              </a:ext>
            </a:extLst>
          </p:cNvPr>
          <p:cNvSpPr>
            <a:spLocks noGrp="1"/>
          </p:cNvSpPr>
          <p:nvPr>
            <p:ph type="title"/>
          </p:nvPr>
        </p:nvSpPr>
        <p:spPr>
          <a:xfrm>
            <a:off x="704031" y="1060809"/>
            <a:ext cx="5224821" cy="2852737"/>
          </a:xfrm>
          <a:prstGeom prst="rect">
            <a:avLst/>
          </a:prstGeom>
        </p:spPr>
        <p:txBody>
          <a:bodyPr anchor="b">
            <a:normAutofit/>
          </a:bodyPr>
          <a:lstStyle>
            <a:lvl1pPr>
              <a:defRPr sz="54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159A87B-9450-B342-898B-1B56515C9D04}"/>
              </a:ext>
            </a:extLst>
          </p:cNvPr>
          <p:cNvSpPr>
            <a:spLocks noGrp="1"/>
          </p:cNvSpPr>
          <p:nvPr>
            <p:ph type="body" idx="1"/>
          </p:nvPr>
        </p:nvSpPr>
        <p:spPr>
          <a:xfrm>
            <a:off x="704088" y="4114800"/>
            <a:ext cx="5224821" cy="1500187"/>
          </a:xfrm>
          <a:prstGeom prst="rect">
            <a:avLst/>
          </a:prstGeom>
        </p:spPr>
        <p:txBody>
          <a:bodyPr>
            <a:normAutofit/>
          </a:bodyPr>
          <a:lstStyle>
            <a:lvl1pPr marL="0" indent="0">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Picture Placeholder 3">
            <a:extLst>
              <a:ext uri="{FF2B5EF4-FFF2-40B4-BE49-F238E27FC236}">
                <a16:creationId xmlns:a16="http://schemas.microsoft.com/office/drawing/2014/main" id="{0816FEDB-1838-C944-A3FD-F00975D579E6}"/>
              </a:ext>
            </a:extLst>
          </p:cNvPr>
          <p:cNvSpPr>
            <a:spLocks noGrp="1"/>
          </p:cNvSpPr>
          <p:nvPr>
            <p:ph type="pic" sz="quarter" idx="10"/>
          </p:nvPr>
        </p:nvSpPr>
        <p:spPr>
          <a:xfrm>
            <a:off x="6492240" y="0"/>
            <a:ext cx="5699760" cy="6858000"/>
          </a:xfrm>
          <a:solidFill>
            <a:schemeClr val="tx1"/>
          </a:solidFill>
        </p:spPr>
        <p:txBody>
          <a:bodyPr/>
          <a:lstStyle>
            <a:lvl1pPr marL="0" indent="0">
              <a:buNone/>
              <a:defRPr/>
            </a:lvl1pPr>
          </a:lstStyle>
          <a:p>
            <a:endParaRPr lang="en-US"/>
          </a:p>
        </p:txBody>
      </p:sp>
    </p:spTree>
    <p:extLst>
      <p:ext uri="{BB962C8B-B14F-4D97-AF65-F5344CB8AC3E}">
        <p14:creationId xmlns:p14="http://schemas.microsoft.com/office/powerpoint/2010/main" val="267040620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with Photo (Nav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B9ABE-199D-114A-BD4B-8AB0CAAC2A43}"/>
              </a:ext>
            </a:extLst>
          </p:cNvPr>
          <p:cNvSpPr>
            <a:spLocks noGrp="1"/>
          </p:cNvSpPr>
          <p:nvPr>
            <p:ph type="title"/>
          </p:nvPr>
        </p:nvSpPr>
        <p:spPr>
          <a:xfrm>
            <a:off x="704031" y="1060809"/>
            <a:ext cx="5224821" cy="2852737"/>
          </a:xfrm>
          <a:prstGeom prst="rect">
            <a:avLst/>
          </a:prstGeom>
        </p:spPr>
        <p:txBody>
          <a:bodyPr anchor="b">
            <a:normAutofit/>
          </a:bodyPr>
          <a:lstStyle>
            <a:lvl1pP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159A87B-9450-B342-898B-1B56515C9D04}"/>
              </a:ext>
            </a:extLst>
          </p:cNvPr>
          <p:cNvSpPr>
            <a:spLocks noGrp="1"/>
          </p:cNvSpPr>
          <p:nvPr>
            <p:ph type="body" idx="1"/>
          </p:nvPr>
        </p:nvSpPr>
        <p:spPr>
          <a:xfrm>
            <a:off x="704031" y="4114800"/>
            <a:ext cx="5224821" cy="1500187"/>
          </a:xfrm>
          <a:prstGeom prst="rect">
            <a:avLst/>
          </a:prstGeom>
        </p:spPr>
        <p:txBody>
          <a:bodyPr>
            <a:normAutofit/>
          </a:bodyPr>
          <a:lstStyle>
            <a:lvl1pPr marL="0" indent="0">
              <a:buNone/>
              <a:defRPr sz="2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Picture Placeholder 3">
            <a:extLst>
              <a:ext uri="{FF2B5EF4-FFF2-40B4-BE49-F238E27FC236}">
                <a16:creationId xmlns:a16="http://schemas.microsoft.com/office/drawing/2014/main" id="{C17D0421-183A-334C-9D76-A5BEBECDE60F}"/>
              </a:ext>
            </a:extLst>
          </p:cNvPr>
          <p:cNvSpPr>
            <a:spLocks noGrp="1"/>
          </p:cNvSpPr>
          <p:nvPr>
            <p:ph type="pic" sz="quarter" idx="10"/>
          </p:nvPr>
        </p:nvSpPr>
        <p:spPr>
          <a:xfrm>
            <a:off x="6492240" y="0"/>
            <a:ext cx="5699760" cy="6858000"/>
          </a:xfrm>
          <a:solidFill>
            <a:schemeClr val="bg1"/>
          </a:solidFill>
        </p:spPr>
        <p:txBody>
          <a:bodyPr/>
          <a:lstStyle>
            <a:lvl1pPr marL="0" indent="0">
              <a:buNone/>
              <a:defRPr/>
            </a:lvl1pPr>
          </a:lstStyle>
          <a:p>
            <a:endParaRPr lang="en-US"/>
          </a:p>
        </p:txBody>
      </p:sp>
    </p:spTree>
    <p:extLst>
      <p:ext uri="{BB962C8B-B14F-4D97-AF65-F5344CB8AC3E}">
        <p14:creationId xmlns:p14="http://schemas.microsoft.com/office/powerpoint/2010/main" val="2268176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Oran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B9ABE-199D-114A-BD4B-8AB0CAAC2A43}"/>
              </a:ext>
            </a:extLst>
          </p:cNvPr>
          <p:cNvSpPr>
            <a:spLocks noGrp="1"/>
          </p:cNvSpPr>
          <p:nvPr>
            <p:ph type="title"/>
          </p:nvPr>
        </p:nvSpPr>
        <p:spPr>
          <a:xfrm>
            <a:off x="831850" y="3836987"/>
            <a:ext cx="10515600" cy="1363663"/>
          </a:xfrm>
          <a:prstGeom prst="rect">
            <a:avLst/>
          </a:prstGeom>
        </p:spPr>
        <p:txBody>
          <a:bodyPr anchor="b">
            <a:normAutofit/>
          </a:bodyPr>
          <a:lstStyle>
            <a:lvl1pP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159A87B-9450-B342-898B-1B56515C9D04}"/>
              </a:ext>
            </a:extLst>
          </p:cNvPr>
          <p:cNvSpPr>
            <a:spLocks noGrp="1"/>
          </p:cNvSpPr>
          <p:nvPr>
            <p:ph type="body" idx="1"/>
          </p:nvPr>
        </p:nvSpPr>
        <p:spPr>
          <a:xfrm>
            <a:off x="831850" y="5357813"/>
            <a:ext cx="10515600" cy="719454"/>
          </a:xfrm>
          <a:prstGeom prst="rect">
            <a:avLst/>
          </a:prstGeom>
        </p:spPr>
        <p:txBody>
          <a:bodyPr>
            <a:normAutofit/>
          </a:bodyPr>
          <a:lstStyle>
            <a:lvl1pPr marL="0" indent="0">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17107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Nav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B9ABE-199D-114A-BD4B-8AB0CAAC2A43}"/>
              </a:ext>
            </a:extLst>
          </p:cNvPr>
          <p:cNvSpPr>
            <a:spLocks noGrp="1"/>
          </p:cNvSpPr>
          <p:nvPr>
            <p:ph type="title"/>
          </p:nvPr>
        </p:nvSpPr>
        <p:spPr>
          <a:xfrm>
            <a:off x="831850" y="3836987"/>
            <a:ext cx="10515600" cy="1363663"/>
          </a:xfrm>
          <a:prstGeom prst="rect">
            <a:avLst/>
          </a:prstGeom>
        </p:spPr>
        <p:txBody>
          <a:bodyPr anchor="b">
            <a:normAutofit/>
          </a:bodyPr>
          <a:lstStyle>
            <a:lvl1pP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159A87B-9450-B342-898B-1B56515C9D04}"/>
              </a:ext>
            </a:extLst>
          </p:cNvPr>
          <p:cNvSpPr>
            <a:spLocks noGrp="1"/>
          </p:cNvSpPr>
          <p:nvPr>
            <p:ph type="body" idx="1"/>
          </p:nvPr>
        </p:nvSpPr>
        <p:spPr>
          <a:xfrm>
            <a:off x="831850" y="5357813"/>
            <a:ext cx="10515600" cy="719454"/>
          </a:xfrm>
          <a:prstGeom prst="rect">
            <a:avLst/>
          </a:prstGeom>
        </p:spPr>
        <p:txBody>
          <a:bodyPr>
            <a:normAutofit/>
          </a:bodyPr>
          <a:lstStyle>
            <a:lvl1pPr marL="0" indent="0">
              <a:buNone/>
              <a:defRPr sz="2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87574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Ref idx="1001">
        <a:schemeClr val="bg2"/>
      </p:bgRef>
    </p:bg>
    <p:spTree>
      <p:nvGrpSpPr>
        <p:cNvPr id="1" name=""/>
        <p:cNvGrpSpPr/>
        <p:nvPr/>
      </p:nvGrpSpPr>
      <p:grpSpPr>
        <a:xfrm>
          <a:off x="0" y="0"/>
          <a:ext cx="0" cy="0"/>
          <a:chOff x="0" y="0"/>
          <a:chExt cx="0" cy="0"/>
        </a:xfrm>
      </p:grpSpPr>
      <p:sp>
        <p:nvSpPr>
          <p:cNvPr id="8" name="Rectangle 3" descr="This rectangle is a decorative element that becomes a white background for the orange logo at the top left of the slide. " title="Decorative Background">
            <a:extLst>
              <a:ext uri="{FF2B5EF4-FFF2-40B4-BE49-F238E27FC236}">
                <a16:creationId xmlns:a16="http://schemas.microsoft.com/office/drawing/2014/main" id="{982ED1EF-5686-E24D-9F47-3384F095732F}"/>
              </a:ext>
            </a:extLst>
          </p:cNvPr>
          <p:cNvSpPr/>
          <p:nvPr userDrawn="1"/>
        </p:nvSpPr>
        <p:spPr>
          <a:xfrm>
            <a:off x="0" y="0"/>
            <a:ext cx="12191999" cy="1188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8378F63C-0147-3441-9377-F9E2452D2B33}"/>
              </a:ext>
            </a:extLst>
          </p:cNvPr>
          <p:cNvSpPr>
            <a:spLocks noGrp="1"/>
          </p:cNvSpPr>
          <p:nvPr>
            <p:ph type="title"/>
          </p:nvPr>
        </p:nvSpPr>
        <p:spPr>
          <a:xfrm>
            <a:off x="3354332" y="2778847"/>
            <a:ext cx="5486400" cy="1737360"/>
          </a:xfrm>
        </p:spPr>
        <p:txBody>
          <a:bodyPr>
            <a:normAutofit/>
          </a:bodyPr>
          <a:lstStyle>
            <a:lvl1pPr>
              <a:defRPr sz="6600">
                <a:solidFill>
                  <a:schemeClr val="tx1"/>
                </a:solidFill>
              </a:defRPr>
            </a:lvl1pPr>
          </a:lstStyle>
          <a:p>
            <a:endParaRPr lang="en-US"/>
          </a:p>
        </p:txBody>
      </p:sp>
      <p:pic>
        <p:nvPicPr>
          <p:cNvPr id="5" name="Picture 2" descr="Syracuse University is presented next to a block S in orange on a white background." title="Syracuse University Logo">
            <a:extLst>
              <a:ext uri="{FF2B5EF4-FFF2-40B4-BE49-F238E27FC236}">
                <a16:creationId xmlns:a16="http://schemas.microsoft.com/office/drawing/2014/main" id="{DB50F347-9886-324C-A880-F8E9B3A822C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90" r="-90"/>
          <a:stretch/>
        </p:blipFill>
        <p:spPr>
          <a:xfrm>
            <a:off x="696058" y="365760"/>
            <a:ext cx="2418374" cy="457200"/>
          </a:xfrm>
          <a:prstGeom prst="rect">
            <a:avLst/>
          </a:prstGeom>
        </p:spPr>
      </p:pic>
    </p:spTree>
    <p:extLst>
      <p:ext uri="{BB962C8B-B14F-4D97-AF65-F5344CB8AC3E}">
        <p14:creationId xmlns:p14="http://schemas.microsoft.com/office/powerpoint/2010/main" val="3065986159"/>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losing Slide with Laurel (Orange)">
    <p:bg>
      <p:bgRef idx="1001">
        <a:schemeClr val="bg2"/>
      </p:bgRef>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494660B-E1AB-AF43-9B1B-F34D5E1CCF80}"/>
              </a:ext>
            </a:extLst>
          </p:cNvPr>
          <p:cNvSpPr>
            <a:spLocks noGrp="1"/>
          </p:cNvSpPr>
          <p:nvPr>
            <p:ph type="title"/>
          </p:nvPr>
        </p:nvSpPr>
        <p:spPr>
          <a:xfrm>
            <a:off x="740663" y="2766217"/>
            <a:ext cx="5486400" cy="1737360"/>
          </a:xfrm>
        </p:spPr>
        <p:txBody>
          <a:bodyPr tIns="0" bIns="0" anchor="t" anchorCtr="0">
            <a:normAutofit/>
          </a:bodyPr>
          <a:lstStyle>
            <a:lvl1pPr>
              <a:defRPr sz="6600">
                <a:solidFill>
                  <a:schemeClr val="tx1"/>
                </a:solidFill>
              </a:defRPr>
            </a:lvl1pPr>
          </a:lstStyle>
          <a:p>
            <a:endParaRPr lang="en-US"/>
          </a:p>
        </p:txBody>
      </p:sp>
      <p:pic>
        <p:nvPicPr>
          <p:cNvPr id="6" name="Picture 3" descr="Syracuse University is presented next to a block S in white on an orange background." title="Syracuse University Logo">
            <a:extLst>
              <a:ext uri="{FF2B5EF4-FFF2-40B4-BE49-F238E27FC236}">
                <a16:creationId xmlns:a16="http://schemas.microsoft.com/office/drawing/2014/main" id="{041D6A3C-A6D7-5C40-8DB1-7F7F93BCA5D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9" t="408" r="-69" b="-408"/>
          <a:stretch/>
        </p:blipFill>
        <p:spPr>
          <a:xfrm>
            <a:off x="740664" y="466344"/>
            <a:ext cx="3300984" cy="621792"/>
          </a:xfrm>
          <a:prstGeom prst="rect">
            <a:avLst/>
          </a:prstGeom>
        </p:spPr>
      </p:pic>
      <p:pic>
        <p:nvPicPr>
          <p:cNvPr id="7" name="Picture 3" descr="The laurel from the Syracuse University seal is cropped to fit the right side of the slide. The laurel consists of a series of leaves in an arch. The laurel is white on top of an orange background." title="Syracuse University Laurel">
            <a:extLst>
              <a:ext uri="{FF2B5EF4-FFF2-40B4-BE49-F238E27FC236}">
                <a16:creationId xmlns:a16="http://schemas.microsoft.com/office/drawing/2014/main" id="{4F9193E3-243E-1B45-8467-4622423DF063}"/>
              </a:ext>
            </a:extLst>
          </p:cNvPr>
          <p:cNvPicPr>
            <a:picLocks noChangeAspect="1"/>
          </p:cNvPicPr>
          <p:nvPr userDrawn="1"/>
        </p:nvPicPr>
        <p:blipFill rotWithShape="1">
          <a:blip r:embed="rId3" cstate="hqprint">
            <a:alphaModFix/>
            <a:extLst>
              <a:ext uri="{28A0092B-C50C-407E-A947-70E740481C1C}">
                <a14:useLocalDpi xmlns:a14="http://schemas.microsoft.com/office/drawing/2010/main"/>
              </a:ext>
            </a:extLst>
          </a:blip>
          <a:srcRect l="-17" t="19247" r="69129" b="23976"/>
          <a:stretch/>
        </p:blipFill>
        <p:spPr>
          <a:xfrm>
            <a:off x="8339328" y="0"/>
            <a:ext cx="3849624" cy="6858000"/>
          </a:xfrm>
          <a:prstGeom prst="rect">
            <a:avLst/>
          </a:prstGeom>
        </p:spPr>
      </p:pic>
    </p:spTree>
    <p:extLst>
      <p:ext uri="{BB962C8B-B14F-4D97-AF65-F5344CB8AC3E}">
        <p14:creationId xmlns:p14="http://schemas.microsoft.com/office/powerpoint/2010/main" val="2693143397"/>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losing Slide with Laurel (Navy)">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FF41C7C-C8A5-FE4C-AF93-AC5D5F45FC94}"/>
              </a:ext>
            </a:extLst>
          </p:cNvPr>
          <p:cNvSpPr>
            <a:spLocks noGrp="1"/>
          </p:cNvSpPr>
          <p:nvPr>
            <p:ph type="title"/>
          </p:nvPr>
        </p:nvSpPr>
        <p:spPr>
          <a:xfrm>
            <a:off x="740664" y="2766217"/>
            <a:ext cx="5483335" cy="1737360"/>
          </a:xfrm>
        </p:spPr>
        <p:txBody>
          <a:bodyPr tIns="0" bIns="0" anchor="t" anchorCtr="0">
            <a:noAutofit/>
          </a:bodyPr>
          <a:lstStyle>
            <a:lvl1pPr>
              <a:defRPr sz="6600">
                <a:solidFill>
                  <a:schemeClr val="tx2"/>
                </a:solidFill>
              </a:defRPr>
            </a:lvl1pPr>
          </a:lstStyle>
          <a:p>
            <a:endParaRPr lang="en-US"/>
          </a:p>
        </p:txBody>
      </p:sp>
      <p:pic>
        <p:nvPicPr>
          <p:cNvPr id="6" name="Picture 3" descr="Syracuse University is presented next to a block S in orange on a navy background." title="Syracuse University Logo">
            <a:extLst>
              <a:ext uri="{FF2B5EF4-FFF2-40B4-BE49-F238E27FC236}">
                <a16:creationId xmlns:a16="http://schemas.microsoft.com/office/drawing/2014/main" id="{AA5B4474-4214-1746-A7BA-39AF0E90AC9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0664" y="466344"/>
            <a:ext cx="3300984" cy="621792"/>
          </a:xfrm>
          <a:prstGeom prst="rect">
            <a:avLst/>
          </a:prstGeom>
        </p:spPr>
      </p:pic>
      <p:pic>
        <p:nvPicPr>
          <p:cNvPr id="7" name="Picture 3" descr="The laurel from the Syracuse University seal is cropped to fit the right side of the slide. The laurel consists of a series of leaves in an arch. The laurel is white on top of a navy background." title="Syracuse University Laurel">
            <a:extLst>
              <a:ext uri="{FF2B5EF4-FFF2-40B4-BE49-F238E27FC236}">
                <a16:creationId xmlns:a16="http://schemas.microsoft.com/office/drawing/2014/main" id="{6698A982-DF1C-E541-8680-695565939B76}"/>
              </a:ext>
            </a:extLst>
          </p:cNvPr>
          <p:cNvPicPr>
            <a:picLocks noChangeAspect="1"/>
          </p:cNvPicPr>
          <p:nvPr userDrawn="1"/>
        </p:nvPicPr>
        <p:blipFill rotWithShape="1">
          <a:blip r:embed="rId3" cstate="hqprint">
            <a:alphaModFix/>
            <a:extLst>
              <a:ext uri="{28A0092B-C50C-407E-A947-70E740481C1C}">
                <a14:useLocalDpi xmlns:a14="http://schemas.microsoft.com/office/drawing/2010/main"/>
              </a:ext>
            </a:extLst>
          </a:blip>
          <a:srcRect l="-17" t="19247" r="69129" b="23976"/>
          <a:stretch/>
        </p:blipFill>
        <p:spPr>
          <a:xfrm>
            <a:off x="8339328" y="0"/>
            <a:ext cx="3849624" cy="6858000"/>
          </a:xfrm>
          <a:prstGeom prst="rect">
            <a:avLst/>
          </a:prstGeom>
        </p:spPr>
      </p:pic>
    </p:spTree>
    <p:extLst>
      <p:ext uri="{BB962C8B-B14F-4D97-AF65-F5344CB8AC3E}">
        <p14:creationId xmlns:p14="http://schemas.microsoft.com/office/powerpoint/2010/main" val="3611530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94CB2F0-51AE-5C4D-B565-575D8027D99A}"/>
              </a:ext>
            </a:extLst>
          </p:cNvPr>
          <p:cNvSpPr>
            <a:spLocks noGrp="1"/>
          </p:cNvSpPr>
          <p:nvPr>
            <p:ph type="title"/>
          </p:nvPr>
        </p:nvSpPr>
        <p:spPr>
          <a:xfrm>
            <a:off x="838200" y="365125"/>
            <a:ext cx="10515600" cy="1325563"/>
          </a:xfrm>
          <a:prstGeom prst="rect">
            <a:avLst/>
          </a:prstGeom>
        </p:spPr>
        <p:txBody>
          <a:bodyPr vert="horz" lIns="0" tIns="45720" rIns="0" bIns="45720" rtlCol="0" anchor="ctr">
            <a:normAutofit/>
          </a:bodyPr>
          <a:lstStyle/>
          <a:p>
            <a:r>
              <a:rPr lang="en-US"/>
              <a:t>Click to edit Master title style</a:t>
            </a:r>
          </a:p>
        </p:txBody>
      </p:sp>
      <p:sp>
        <p:nvSpPr>
          <p:cNvPr id="8" name="Text Placeholder 2">
            <a:extLst>
              <a:ext uri="{FF2B5EF4-FFF2-40B4-BE49-F238E27FC236}">
                <a16:creationId xmlns:a16="http://schemas.microsoft.com/office/drawing/2014/main" id="{CBCC5045-1D03-7D4A-9807-27BCB241BDDB}"/>
              </a:ext>
            </a:extLst>
          </p:cNvPr>
          <p:cNvSpPr>
            <a:spLocks noGrp="1"/>
          </p:cNvSpPr>
          <p:nvPr>
            <p:ph type="body" idx="1"/>
          </p:nvPr>
        </p:nvSpPr>
        <p:spPr>
          <a:xfrm>
            <a:off x="838200" y="1825625"/>
            <a:ext cx="10515600" cy="4352544"/>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3">
            <a:extLst>
              <a:ext uri="{FF2B5EF4-FFF2-40B4-BE49-F238E27FC236}">
                <a16:creationId xmlns:a16="http://schemas.microsoft.com/office/drawing/2014/main" id="{08139C9B-1722-DF45-9141-674D6389476B}"/>
              </a:ext>
            </a:extLst>
          </p:cNvPr>
          <p:cNvCxnSpPr>
            <a:cxnSpLocks/>
          </p:cNvCxnSpPr>
          <p:nvPr userDrawn="1"/>
        </p:nvCxnSpPr>
        <p:spPr>
          <a:xfrm>
            <a:off x="838200" y="6355845"/>
            <a:ext cx="10515600" cy="0"/>
          </a:xfrm>
          <a:prstGeom prst="line">
            <a:avLst/>
          </a:prstGeom>
          <a:ln>
            <a:solidFill>
              <a:schemeClr val="tx2"/>
            </a:solidFill>
          </a:ln>
          <a:effectLst/>
        </p:spPr>
        <p:style>
          <a:lnRef idx="1">
            <a:schemeClr val="accent1"/>
          </a:lnRef>
          <a:fillRef idx="0">
            <a:schemeClr val="accent1"/>
          </a:fillRef>
          <a:effectRef idx="0">
            <a:schemeClr val="accent1"/>
          </a:effectRef>
          <a:fontRef idx="minor">
            <a:schemeClr val="tx1"/>
          </a:fontRef>
        </p:style>
      </p:cxnSp>
      <p:sp>
        <p:nvSpPr>
          <p:cNvPr id="11" name="TextBox 4">
            <a:extLst>
              <a:ext uri="{FF2B5EF4-FFF2-40B4-BE49-F238E27FC236}">
                <a16:creationId xmlns:a16="http://schemas.microsoft.com/office/drawing/2014/main" id="{B074448F-ECDF-DC44-9F43-FD59771C7B33}"/>
              </a:ext>
            </a:extLst>
          </p:cNvPr>
          <p:cNvSpPr txBox="1"/>
          <p:nvPr userDrawn="1"/>
        </p:nvSpPr>
        <p:spPr>
          <a:xfrm>
            <a:off x="838200" y="6355845"/>
            <a:ext cx="1919243" cy="365125"/>
          </a:xfrm>
          <a:prstGeom prst="rect">
            <a:avLst/>
          </a:prstGeom>
          <a:noFill/>
        </p:spPr>
        <p:txBody>
          <a:bodyPr wrap="none" lIns="0" rIns="0" rtlCol="0" anchor="ctr">
            <a:noAutofit/>
          </a:bodyPr>
          <a:lstStyle/>
          <a:p>
            <a:r>
              <a:rPr lang="en-US" sz="1100">
                <a:solidFill>
                  <a:schemeClr val="tx2"/>
                </a:solidFill>
                <a:latin typeface="Sherman Serif Book" pitchFamily="2" charset="77"/>
                <a:ea typeface="Sherman Serif Book" pitchFamily="2" charset="77"/>
                <a:cs typeface="Verdana" panose="020B0604030504040204" pitchFamily="34" charset="0"/>
              </a:rPr>
              <a:t>Syracuse University</a:t>
            </a:r>
          </a:p>
        </p:txBody>
      </p:sp>
      <p:sp>
        <p:nvSpPr>
          <p:cNvPr id="12" name="TextBox 5">
            <a:extLst>
              <a:ext uri="{FF2B5EF4-FFF2-40B4-BE49-F238E27FC236}">
                <a16:creationId xmlns:a16="http://schemas.microsoft.com/office/drawing/2014/main" id="{5617610D-C255-5549-8A79-A9BD2F9C5841}"/>
              </a:ext>
            </a:extLst>
          </p:cNvPr>
          <p:cNvSpPr txBox="1"/>
          <p:nvPr userDrawn="1"/>
        </p:nvSpPr>
        <p:spPr>
          <a:xfrm>
            <a:off x="9434557" y="6355845"/>
            <a:ext cx="1919243" cy="365125"/>
          </a:xfrm>
          <a:prstGeom prst="rect">
            <a:avLst/>
          </a:prstGeom>
          <a:noFill/>
        </p:spPr>
        <p:txBody>
          <a:bodyPr wrap="none" lIns="0" rIns="0" rtlCol="0" anchor="ctr">
            <a:noAutofit/>
          </a:bodyPr>
          <a:lstStyle/>
          <a:p>
            <a:pPr algn="r"/>
            <a:fld id="{9A343670-1D05-7C47-B2D6-B371475A4076}" type="slidenum">
              <a:rPr lang="en-US" sz="1000" b="0" smtClean="0">
                <a:solidFill>
                  <a:schemeClr val="tx2"/>
                </a:solidFill>
                <a:latin typeface="Sherman Sans Book" pitchFamily="2" charset="77"/>
                <a:ea typeface="Sherman Sans Book" pitchFamily="2" charset="77"/>
                <a:cs typeface="Verdana" panose="020B0604030504040204" pitchFamily="34" charset="0"/>
              </a:rPr>
              <a:t>‹#›</a:t>
            </a:fld>
            <a:endParaRPr lang="en-US" sz="1000" b="0">
              <a:solidFill>
                <a:schemeClr val="tx2"/>
              </a:solidFill>
              <a:latin typeface="Sherman Sans Book" pitchFamily="2" charset="77"/>
              <a:ea typeface="Sherman Sans Book" pitchFamily="2" charset="77"/>
              <a:cs typeface="Verdana" panose="020B0604030504040204" pitchFamily="34" charset="0"/>
            </a:endParaRPr>
          </a:p>
        </p:txBody>
      </p:sp>
    </p:spTree>
    <p:extLst>
      <p:ext uri="{BB962C8B-B14F-4D97-AF65-F5344CB8AC3E}">
        <p14:creationId xmlns:p14="http://schemas.microsoft.com/office/powerpoint/2010/main" val="366896593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68" r:id="rId5"/>
    <p:sldLayoutId id="2147483671" r:id="rId6"/>
    <p:sldLayoutId id="2147483650" r:id="rId7"/>
    <p:sldLayoutId id="2147483652" r:id="rId8"/>
    <p:sldLayoutId id="2147483653" r:id="rId9"/>
    <p:sldLayoutId id="2147483672" r:id="rId10"/>
    <p:sldLayoutId id="2147483655" r:id="rId11"/>
    <p:sldLayoutId id="2147483654" r:id="rId12"/>
    <p:sldLayoutId id="2147483673" r:id="rId13"/>
    <p:sldLayoutId id="2147483658" r:id="rId14"/>
    <p:sldLayoutId id="2147483657" r:id="rId15"/>
    <p:sldLayoutId id="2147483662" r:id="rId16"/>
    <p:sldLayoutId id="2147483663" r:id="rId17"/>
    <p:sldLayoutId id="2147483656" r:id="rId18"/>
    <p:sldLayoutId id="2147483660" r:id="rId19"/>
    <p:sldLayoutId id="2147483661" r:id="rId20"/>
  </p:sldLayoutIdLst>
  <p:txStyles>
    <p:titleStyle>
      <a:lvl1pPr algn="l" defTabSz="914400" rtl="0" eaLnBrk="1" latinLnBrk="0" hangingPunct="1">
        <a:lnSpc>
          <a:spcPct val="90000"/>
        </a:lnSpc>
        <a:spcBef>
          <a:spcPct val="0"/>
        </a:spcBef>
        <a:buNone/>
        <a:defRPr sz="3600" kern="1200">
          <a:solidFill>
            <a:schemeClr val="tx2"/>
          </a:solidFill>
          <a:latin typeface="Sherman Sans Book" pitchFamily="2" charset="77"/>
          <a:ea typeface="Sherman Sans Book" pitchFamily="2" charset="77"/>
          <a:cs typeface="Verdana" panose="020B0604030504040204" pitchFamily="34" charset="0"/>
        </a:defRPr>
      </a:lvl1pPr>
    </p:titleStyle>
    <p:bodyStyle>
      <a:lvl1pPr marL="228600" indent="-228600" algn="l" defTabSz="914400" rtl="0" eaLnBrk="1" latinLnBrk="0" hangingPunct="1">
        <a:lnSpc>
          <a:spcPct val="90000"/>
        </a:lnSpc>
        <a:spcBef>
          <a:spcPts val="0"/>
        </a:spcBef>
        <a:spcAft>
          <a:spcPts val="1200"/>
        </a:spcAft>
        <a:buClr>
          <a:schemeClr val="tx2"/>
        </a:buClr>
        <a:buFont typeface="Arial" panose="020B0604020202020204" pitchFamily="34" charset="0"/>
        <a:buChar char="•"/>
        <a:defRPr sz="3200" kern="1200">
          <a:solidFill>
            <a:schemeClr val="accent1"/>
          </a:solidFill>
          <a:latin typeface="Sherman Sans Book" pitchFamily="2" charset="77"/>
          <a:ea typeface="Sherman Sans Book" pitchFamily="2" charset="77"/>
          <a:cs typeface="Verdana" panose="020B0604030504040204" pitchFamily="34" charset="0"/>
        </a:defRPr>
      </a:lvl1pPr>
      <a:lvl2pPr marL="685800" indent="-228600" algn="l" defTabSz="914400" rtl="0" eaLnBrk="1" latinLnBrk="0" hangingPunct="1">
        <a:lnSpc>
          <a:spcPct val="90000"/>
        </a:lnSpc>
        <a:spcBef>
          <a:spcPts val="0"/>
        </a:spcBef>
        <a:spcAft>
          <a:spcPts val="1200"/>
        </a:spcAft>
        <a:buClr>
          <a:schemeClr val="tx2"/>
        </a:buClr>
        <a:buFont typeface="System Font Regular"/>
        <a:buChar char="–"/>
        <a:defRPr sz="2800" kern="1200">
          <a:solidFill>
            <a:schemeClr val="accent1"/>
          </a:solidFill>
          <a:latin typeface="Sherman Sans Book" pitchFamily="2" charset="77"/>
          <a:ea typeface="Sherman Sans Book" pitchFamily="2" charset="77"/>
          <a:cs typeface="Verdana" panose="020B0604030504040204" pitchFamily="34" charset="0"/>
        </a:defRPr>
      </a:lvl2pPr>
      <a:lvl3pPr marL="1143000" indent="-228600" algn="l" defTabSz="914400" rtl="0" eaLnBrk="1" latinLnBrk="0" hangingPunct="1">
        <a:lnSpc>
          <a:spcPct val="90000"/>
        </a:lnSpc>
        <a:spcBef>
          <a:spcPts val="0"/>
        </a:spcBef>
        <a:spcAft>
          <a:spcPts val="1200"/>
        </a:spcAft>
        <a:buClr>
          <a:schemeClr val="accent1"/>
        </a:buClr>
        <a:buFont typeface="Wingdings" pitchFamily="2" charset="2"/>
        <a:buChar char="§"/>
        <a:defRPr sz="2800" kern="1200">
          <a:solidFill>
            <a:schemeClr val="accent1"/>
          </a:solidFill>
          <a:latin typeface="Sherman Sans Book" pitchFamily="2" charset="77"/>
          <a:ea typeface="Sherman Sans Book" pitchFamily="2" charset="77"/>
          <a:cs typeface="Verdana" panose="020B0604030504040204" pitchFamily="34" charset="0"/>
        </a:defRPr>
      </a:lvl3pPr>
      <a:lvl4pPr marL="1600200" indent="-228600" algn="l" defTabSz="914400" rtl="0" eaLnBrk="1" latinLnBrk="0" hangingPunct="1">
        <a:lnSpc>
          <a:spcPct val="90000"/>
        </a:lnSpc>
        <a:spcBef>
          <a:spcPts val="0"/>
        </a:spcBef>
        <a:spcAft>
          <a:spcPts val="1200"/>
        </a:spcAft>
        <a:buClr>
          <a:schemeClr val="accent1"/>
        </a:buClr>
        <a:buFont typeface="System Font Regular"/>
        <a:buChar char="–"/>
        <a:defRPr sz="2400" kern="1200">
          <a:solidFill>
            <a:schemeClr val="accent1"/>
          </a:solidFill>
          <a:latin typeface="Sherman Sans Book" pitchFamily="2" charset="77"/>
          <a:ea typeface="Sherman Sans Book" pitchFamily="2" charset="77"/>
          <a:cs typeface="Verdana" panose="020B0604030504040204" pitchFamily="34" charset="0"/>
        </a:defRPr>
      </a:lvl4pPr>
      <a:lvl5pPr marL="2057400" indent="-228600" algn="l" defTabSz="914400" rtl="0" eaLnBrk="1" latinLnBrk="0" hangingPunct="1">
        <a:lnSpc>
          <a:spcPct val="90000"/>
        </a:lnSpc>
        <a:spcBef>
          <a:spcPts val="0"/>
        </a:spcBef>
        <a:spcAft>
          <a:spcPts val="1200"/>
        </a:spcAft>
        <a:buClrTx/>
        <a:buFont typeface="Arial" panose="020B0604020202020204" pitchFamily="34" charset="0"/>
        <a:buChar char="•"/>
        <a:defRPr sz="2400" kern="1200">
          <a:solidFill>
            <a:schemeClr val="accent1"/>
          </a:solidFill>
          <a:latin typeface="Sherman Sans Book" pitchFamily="2" charset="77"/>
          <a:ea typeface="Sherman Sans Book" pitchFamily="2" charset="77"/>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t>Adding Your</a:t>
            </a:r>
          </a:p>
          <a:p>
            <a:r>
              <a:t>Own Questions to</a:t>
            </a:r>
          </a:p>
          <a:p>
            <a:r>
              <a:t>Course Feedback</a:t>
            </a:r>
          </a:p>
        </p:txBody>
      </p:sp>
      <p:sp>
        <p:nvSpPr>
          <p:cNvPr id="3" name="Subtitle 2"/>
          <p:cNvSpPr>
            <a:spLocks noGrp="1"/>
          </p:cNvSpPr>
          <p:nvPr>
            <p:ph type="subTitle" idx="1"/>
          </p:nvPr>
        </p:nvSpPr>
        <p:spPr/>
        <p:txBody>
          <a:bodyPr/>
          <a:lstStyle/>
          <a:p>
            <a:r>
              <a:t>Instructor Guide</a:t>
            </a:r>
          </a:p>
          <a:p>
            <a:r>
              <a:t>Office of Institutional Effectiveness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OVERVIEW</a:t>
            </a:r>
          </a:p>
          <a:p>
            <a:r>
              <a:rPr sz="3000">
                <a:solidFill>
                  <a:srgbClr val="F76900"/>
                </a:solidFill>
              </a:rPr>
              <a:t>Two parts, about 10 to 15 minutes</a:t>
            </a:r>
          </a:p>
        </p:txBody>
      </p:sp>
      <p:sp>
        <p:nvSpPr>
          <p:cNvPr id="3" name="TextBox 2"/>
          <p:cNvSpPr txBox="1"/>
          <p:nvPr/>
        </p:nvSpPr>
        <p:spPr>
          <a:xfrm>
            <a:off x="841248" y="1828800"/>
            <a:ext cx="10515600" cy="411480"/>
          </a:xfrm>
          <a:prstGeom prst="rect">
            <a:avLst/>
          </a:prstGeom>
          <a:noFill/>
        </p:spPr>
        <p:txBody>
          <a:bodyPr wrap="square" lIns="36576" tIns="27432" rIns="36576" bIns="27432">
            <a:spAutoFit/>
          </a:bodyPr>
          <a:lstStyle/>
          <a:p>
            <a:pPr>
              <a:lnSpc>
                <a:spcPct val="115000"/>
              </a:lnSpc>
            </a:pPr>
            <a:r>
              <a:rPr sz="2200" b="1">
                <a:solidFill>
                  <a:srgbClr val="000E54"/>
                </a:solidFill>
              </a:rPr>
              <a:t>Part 1: Build your survey</a:t>
            </a:r>
          </a:p>
        </p:txBody>
      </p:sp>
      <p:sp>
        <p:nvSpPr>
          <p:cNvPr id="4" name="TextBox 3"/>
          <p:cNvSpPr txBox="1"/>
          <p:nvPr/>
        </p:nvSpPr>
        <p:spPr>
          <a:xfrm>
            <a:off x="841248" y="2240280"/>
            <a:ext cx="10515600" cy="365760"/>
          </a:xfrm>
          <a:prstGeom prst="rect">
            <a:avLst/>
          </a:prstGeom>
          <a:noFill/>
        </p:spPr>
        <p:txBody>
          <a:bodyPr wrap="square" lIns="36576" tIns="27432" rIns="36576" bIns="27432">
            <a:spAutoFit/>
          </a:bodyPr>
          <a:lstStyle/>
          <a:p>
            <a:pPr>
              <a:lnSpc>
                <a:spcPct val="115000"/>
              </a:lnSpc>
            </a:pPr>
            <a:r>
              <a:rPr sz="1800" b="0">
                <a:solidFill>
                  <a:srgbClr val="595959"/>
                </a:solidFill>
              </a:rPr>
              <a:t>Choose questions from Item Banks, write your own, or both.</a:t>
            </a:r>
          </a:p>
        </p:txBody>
      </p:sp>
      <p:sp>
        <p:nvSpPr>
          <p:cNvPr id="5" name="TextBox 4"/>
          <p:cNvSpPr txBox="1"/>
          <p:nvPr/>
        </p:nvSpPr>
        <p:spPr>
          <a:xfrm>
            <a:off x="841248" y="2743200"/>
            <a:ext cx="10515600" cy="411480"/>
          </a:xfrm>
          <a:prstGeom prst="rect">
            <a:avLst/>
          </a:prstGeom>
          <a:noFill/>
        </p:spPr>
        <p:txBody>
          <a:bodyPr wrap="square" lIns="36576" tIns="27432" rIns="36576" bIns="27432">
            <a:spAutoFit/>
          </a:bodyPr>
          <a:lstStyle/>
          <a:p>
            <a:pPr>
              <a:lnSpc>
                <a:spcPct val="115000"/>
              </a:lnSpc>
            </a:pPr>
            <a:r>
              <a:rPr sz="2200" b="1">
                <a:solidFill>
                  <a:srgbClr val="000E54"/>
                </a:solidFill>
              </a:rPr>
              <a:t>Part 2: Attach it to your course(s)</a:t>
            </a:r>
          </a:p>
        </p:txBody>
      </p:sp>
      <p:sp>
        <p:nvSpPr>
          <p:cNvPr id="6" name="TextBox 5"/>
          <p:cNvSpPr txBox="1"/>
          <p:nvPr/>
        </p:nvSpPr>
        <p:spPr>
          <a:xfrm>
            <a:off x="841248" y="3154680"/>
            <a:ext cx="10515600" cy="365760"/>
          </a:xfrm>
          <a:prstGeom prst="rect">
            <a:avLst/>
          </a:prstGeom>
          <a:noFill/>
        </p:spPr>
        <p:txBody>
          <a:bodyPr wrap="square" lIns="36576" tIns="27432" rIns="36576" bIns="27432">
            <a:spAutoFit/>
          </a:bodyPr>
          <a:lstStyle/>
          <a:p>
            <a:pPr>
              <a:lnSpc>
                <a:spcPct val="115000"/>
              </a:lnSpc>
            </a:pPr>
            <a:r>
              <a:rPr sz="1800" b="0">
                <a:solidFill>
                  <a:srgbClr val="595959"/>
                </a:solidFill>
              </a:rPr>
              <a:t>Nothing reaches students until this part is done.</a:t>
            </a:r>
          </a:p>
        </p:txBody>
      </p:sp>
      <p:sp>
        <p:nvSpPr>
          <p:cNvPr id="7" name="TextBox 6"/>
          <p:cNvSpPr txBox="1"/>
          <p:nvPr/>
        </p:nvSpPr>
        <p:spPr>
          <a:xfrm>
            <a:off x="841248" y="3657600"/>
            <a:ext cx="10515600" cy="411480"/>
          </a:xfrm>
          <a:prstGeom prst="rect">
            <a:avLst/>
          </a:prstGeom>
          <a:noFill/>
        </p:spPr>
        <p:txBody>
          <a:bodyPr wrap="square" lIns="36576" tIns="27432" rIns="36576" bIns="27432">
            <a:spAutoFit/>
          </a:bodyPr>
          <a:lstStyle/>
          <a:p>
            <a:pPr>
              <a:lnSpc>
                <a:spcPct val="115000"/>
              </a:lnSpc>
            </a:pPr>
            <a:r>
              <a:rPr sz="1800" b="1">
                <a:solidFill>
                  <a:srgbClr val="000E54"/>
                </a:solidFill>
              </a:rPr>
              <a:t>Pick the path that fits what you want to ask:</a:t>
            </a:r>
          </a:p>
        </p:txBody>
      </p:sp>
      <p:sp>
        <p:nvSpPr>
          <p:cNvPr id="8" name="TextBox 7"/>
          <p:cNvSpPr txBox="1"/>
          <p:nvPr/>
        </p:nvSpPr>
        <p:spPr>
          <a:xfrm>
            <a:off x="1024128" y="4114800"/>
            <a:ext cx="10332720" cy="481583"/>
          </a:xfrm>
          <a:prstGeom prst="rect">
            <a:avLst/>
          </a:prstGeom>
          <a:noFill/>
        </p:spPr>
        <p:txBody>
          <a:bodyPr wrap="square" lIns="36576" tIns="27432" rIns="36576" bIns="27432">
            <a:spAutoFit/>
          </a:bodyPr>
          <a:lstStyle/>
          <a:p>
            <a:pPr>
              <a:lnSpc>
                <a:spcPct val="115000"/>
              </a:lnSpc>
            </a:pPr>
            <a:r>
              <a:rPr sz="1400" b="1">
                <a:solidFill>
                  <a:srgbClr val="F76900"/>
                </a:solidFill>
              </a:rPr>
              <a:t>A.  Use an Item Bank as-is: </a:t>
            </a:r>
            <a:r>
              <a:rPr sz="1400" b="0">
                <a:solidFill>
                  <a:srgbClr val="000E54"/>
                </a:solidFill>
              </a:rPr>
              <a:t>Add every question from one of OIE's ready-made Item Banks (for example, Course Difficulty, Pace, and Workload).</a:t>
            </a:r>
          </a:p>
        </p:txBody>
      </p:sp>
      <p:sp>
        <p:nvSpPr>
          <p:cNvPr id="9" name="TextBox 8"/>
          <p:cNvSpPr txBox="1"/>
          <p:nvPr/>
        </p:nvSpPr>
        <p:spPr>
          <a:xfrm>
            <a:off x="1024128" y="4632960"/>
            <a:ext cx="10332720" cy="268224"/>
          </a:xfrm>
          <a:prstGeom prst="rect">
            <a:avLst/>
          </a:prstGeom>
          <a:noFill/>
        </p:spPr>
        <p:txBody>
          <a:bodyPr wrap="square" lIns="36576" tIns="27432" rIns="36576" bIns="27432">
            <a:spAutoFit/>
          </a:bodyPr>
          <a:lstStyle/>
          <a:p>
            <a:pPr>
              <a:lnSpc>
                <a:spcPct val="115000"/>
              </a:lnSpc>
            </a:pPr>
            <a:r>
              <a:rPr sz="1400" b="1">
                <a:solidFill>
                  <a:srgbClr val="F76900"/>
                </a:solidFill>
              </a:rPr>
              <a:t>B.  Pick from Item Banks: </a:t>
            </a:r>
            <a:r>
              <a:rPr sz="1400" b="0">
                <a:solidFill>
                  <a:srgbClr val="000E54"/>
                </a:solidFill>
              </a:rPr>
              <a:t>Choose only the Item Bank questions you want, from one bank or several.</a:t>
            </a:r>
          </a:p>
        </p:txBody>
      </p:sp>
      <p:sp>
        <p:nvSpPr>
          <p:cNvPr id="10" name="TextBox 9"/>
          <p:cNvSpPr txBox="1"/>
          <p:nvPr/>
        </p:nvSpPr>
        <p:spPr>
          <a:xfrm>
            <a:off x="1024128" y="4937759"/>
            <a:ext cx="10332720" cy="268224"/>
          </a:xfrm>
          <a:prstGeom prst="rect">
            <a:avLst/>
          </a:prstGeom>
          <a:noFill/>
        </p:spPr>
        <p:txBody>
          <a:bodyPr wrap="square" lIns="36576" tIns="27432" rIns="36576" bIns="27432">
            <a:spAutoFit/>
          </a:bodyPr>
          <a:lstStyle/>
          <a:p>
            <a:pPr>
              <a:lnSpc>
                <a:spcPct val="115000"/>
              </a:lnSpc>
            </a:pPr>
            <a:r>
              <a:rPr sz="1400" b="1">
                <a:solidFill>
                  <a:srgbClr val="F76900"/>
                </a:solidFill>
              </a:rPr>
              <a:t>C.  Write your own: </a:t>
            </a:r>
            <a:r>
              <a:rPr sz="1400" b="0">
                <a:solidFill>
                  <a:srgbClr val="000E54"/>
                </a:solidFill>
              </a:rPr>
              <a:t>Create questions from scratch with your own wording and answer choices.</a:t>
            </a:r>
          </a:p>
        </p:txBody>
      </p:sp>
      <p:sp>
        <p:nvSpPr>
          <p:cNvPr id="11" name="TextBox 10"/>
          <p:cNvSpPr txBox="1"/>
          <p:nvPr/>
        </p:nvSpPr>
        <p:spPr>
          <a:xfrm>
            <a:off x="1024128" y="5242559"/>
            <a:ext cx="10332720" cy="268224"/>
          </a:xfrm>
          <a:prstGeom prst="rect">
            <a:avLst/>
          </a:prstGeom>
          <a:noFill/>
        </p:spPr>
        <p:txBody>
          <a:bodyPr wrap="square" lIns="36576" tIns="27432" rIns="36576" bIns="27432">
            <a:spAutoFit/>
          </a:bodyPr>
          <a:lstStyle/>
          <a:p>
            <a:pPr>
              <a:lnSpc>
                <a:spcPct val="115000"/>
              </a:lnSpc>
            </a:pPr>
            <a:r>
              <a:rPr sz="1400" b="1">
                <a:solidFill>
                  <a:srgbClr val="F76900"/>
                </a:solidFill>
              </a:rPr>
              <a:t>D.  Mix and match: </a:t>
            </a:r>
            <a:r>
              <a:rPr sz="1400" b="0">
                <a:solidFill>
                  <a:srgbClr val="000E54"/>
                </a:solidFill>
              </a:rPr>
              <a:t>Combine any of the above in a single survey. Most instructors end up 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Before You Start</a:t>
            </a:r>
          </a:p>
        </p:txBody>
      </p:sp>
      <p:sp>
        <p:nvSpPr>
          <p:cNvPr id="3" name="Text Placeholder 2"/>
          <p:cNvSpPr>
            <a:spLocks noGrp="1"/>
          </p:cNvSpPr>
          <p:nvPr>
            <p:ph type="body" idx="1"/>
          </p:nvPr>
        </p:nvSpPr>
        <p:spPr/>
        <p:txBody>
          <a:bodyPr/>
          <a:lstStyle/>
          <a:p>
            <a:r>
              <a:t>Log in and confirm your role</a:t>
            </a:r>
          </a:p>
        </p:txBody>
      </p:sp>
      <p:pic>
        <p:nvPicPr>
          <p:cNvPr id="4" name="Picture 3" descr="image.jpg"/>
          <p:cNvPicPr>
            <a:picLocks noChangeAspect="1"/>
          </p:cNvPicPr>
          <p:nvPr/>
        </p:nvPicPr>
        <p:blipFill>
          <a:blip r:embed="rId3"/>
          <a:stretch>
            <a:fillRect/>
          </a:stretch>
        </p:blipFill>
        <p:spPr>
          <a:xfrm>
            <a:off x="0" y="0"/>
            <a:ext cx="12192000" cy="35661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BEFORE YOU START · STEP 1</a:t>
            </a:r>
          </a:p>
          <a:p>
            <a:r>
              <a:rPr sz="3000">
                <a:solidFill>
                  <a:srgbClr val="F76900"/>
                </a:solidFill>
              </a:rPr>
              <a:t>Log in to Course Feedback</a:t>
            </a:r>
          </a:p>
        </p:txBody>
      </p:sp>
      <p:sp>
        <p:nvSpPr>
          <p:cNvPr id="3" name="TextBox 2"/>
          <p:cNvSpPr txBox="1"/>
          <p:nvPr/>
        </p:nvSpPr>
        <p:spPr>
          <a:xfrm>
            <a:off x="841248" y="1828800"/>
            <a:ext cx="10515600" cy="548640"/>
          </a:xfrm>
          <a:prstGeom prst="rect">
            <a:avLst/>
          </a:prstGeom>
          <a:noFill/>
        </p:spPr>
        <p:txBody>
          <a:bodyPr wrap="square" lIns="36576" tIns="27432" rIns="36576" bIns="27432">
            <a:spAutoFit/>
          </a:bodyPr>
          <a:lstStyle/>
          <a:p>
            <a:pPr>
              <a:lnSpc>
                <a:spcPct val="115000"/>
              </a:lnSpc>
            </a:pPr>
            <a:r>
              <a:rPr sz="2400" b="0">
                <a:solidFill>
                  <a:srgbClr val="000E54"/>
                </a:solidFill>
              </a:rPr>
              <a:t>Go to </a:t>
            </a:r>
            <a:r>
              <a:rPr sz="2400" b="1">
                <a:solidFill>
                  <a:srgbClr val="F76900"/>
                </a:solidFill>
              </a:rPr>
              <a:t>coursefeedback.syr.edu</a:t>
            </a:r>
            <a:r>
              <a:rPr sz="2400" b="0">
                <a:solidFill>
                  <a:srgbClr val="000E54"/>
                </a:solidFill>
              </a:rPr>
              <a:t> and log in with your NetID and password.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BEFORE YOU START · STEP 2</a:t>
            </a:r>
          </a:p>
          <a:p>
            <a:r>
              <a:rPr sz="3000">
                <a:solidFill>
                  <a:srgbClr val="F76900"/>
                </a:solidFill>
              </a:rPr>
              <a:t>Switch to the Instructor role</a:t>
            </a:r>
          </a:p>
        </p:txBody>
      </p:sp>
      <p:sp>
        <p:nvSpPr>
          <p:cNvPr id="3" name="TextBox 2"/>
          <p:cNvSpPr txBox="1"/>
          <p:nvPr/>
        </p:nvSpPr>
        <p:spPr>
          <a:xfrm>
            <a:off x="841248" y="1828800"/>
            <a:ext cx="10515600" cy="1001268"/>
          </a:xfrm>
          <a:prstGeom prst="rect">
            <a:avLst/>
          </a:prstGeom>
          <a:noFill/>
        </p:spPr>
        <p:txBody>
          <a:bodyPr wrap="square" lIns="36576" tIns="27432" rIns="36576" bIns="27432">
            <a:spAutoFit/>
          </a:bodyPr>
          <a:lstStyle/>
          <a:p>
            <a:pPr>
              <a:lnSpc>
                <a:spcPct val="115000"/>
              </a:lnSpc>
            </a:pPr>
            <a:r>
              <a:rPr sz="1800" b="0">
                <a:solidFill>
                  <a:srgbClr val="000E54"/>
                </a:solidFill>
              </a:rPr>
              <a:t>Check your role in the top right corner. It must say Instructor. If it says Student/Respondent, click it and choose Instructor. The Custom Questions menu only appears in the Instructor role.</a:t>
            </a:r>
          </a:p>
        </p:txBody>
      </p:sp>
      <p:pic>
        <p:nvPicPr>
          <p:cNvPr id="4" name="Picture 3" descr="s01_role.png"/>
          <p:cNvPicPr>
            <a:picLocks noChangeAspect="1"/>
          </p:cNvPicPr>
          <p:nvPr/>
        </p:nvPicPr>
        <p:blipFill>
          <a:blip r:embed="rId3"/>
          <a:stretch>
            <a:fillRect/>
          </a:stretch>
        </p:blipFill>
        <p:spPr>
          <a:xfrm>
            <a:off x="841248" y="2921508"/>
            <a:ext cx="8275168" cy="3113531"/>
          </a:xfrm>
          <a:prstGeom prst="rect">
            <a:avLst/>
          </a:prstGeom>
          <a:ln w="12700">
            <a:solidFill>
              <a:srgbClr val="D9DBE3"/>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BEFORE YOU START · STEP 3</a:t>
            </a:r>
          </a:p>
          <a:p>
            <a:r>
              <a:rPr sz="3000">
                <a:solidFill>
                  <a:srgbClr val="F76900"/>
                </a:solidFill>
              </a:rPr>
              <a:t>Find your courses on the Home page</a:t>
            </a:r>
          </a:p>
        </p:txBody>
      </p:sp>
      <p:sp>
        <p:nvSpPr>
          <p:cNvPr id="3" name="TextBox 2"/>
          <p:cNvSpPr txBox="1"/>
          <p:nvPr/>
        </p:nvSpPr>
        <p:spPr>
          <a:xfrm>
            <a:off x="841248" y="1828800"/>
            <a:ext cx="3931920" cy="2586228"/>
          </a:xfrm>
          <a:prstGeom prst="rect">
            <a:avLst/>
          </a:prstGeom>
          <a:noFill/>
        </p:spPr>
        <p:txBody>
          <a:bodyPr wrap="square" lIns="36576" tIns="27432" rIns="36576" bIns="27432">
            <a:spAutoFit/>
          </a:bodyPr>
          <a:lstStyle/>
          <a:p>
            <a:pPr>
              <a:lnSpc>
                <a:spcPct val="115000"/>
              </a:lnSpc>
            </a:pPr>
            <a:r>
              <a:rPr sz="1500" b="0">
                <a:solidFill>
                  <a:srgbClr val="000E54"/>
                </a:solidFill>
              </a:rPr>
              <a:t>On your Home page, look at the My Courses in Custom Question Projects box. It lists each course that is Open for Questions, how much time you have left to add questions, and how many questions you have added so far. This box is the quickest way to see which project is open for you right now.</a:t>
            </a:r>
          </a:p>
        </p:txBody>
      </p:sp>
      <p:sp>
        <p:nvSpPr>
          <p:cNvPr id="4" name="Rectangle 3"/>
          <p:cNvSpPr/>
          <p:nvPr/>
        </p:nvSpPr>
        <p:spPr>
          <a:xfrm>
            <a:off x="841248" y="5023104"/>
            <a:ext cx="3931920" cy="101193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200" b="1">
                <a:solidFill>
                  <a:srgbClr val="D74100"/>
                </a:solidFill>
              </a:rPr>
              <a:t>Tip: </a:t>
            </a:r>
            <a:r>
              <a:rPr sz="1200">
                <a:solidFill>
                  <a:srgbClr val="000E54"/>
                </a:solidFill>
              </a:rPr>
              <a:t>If you do not see this box, or your course is not listed, the window for adding questions may not be open yet. Contact coursefeedback@syr.edu.</a:t>
            </a:r>
          </a:p>
        </p:txBody>
      </p:sp>
      <p:sp>
        <p:nvSpPr>
          <p:cNvPr id="5" name="Rectangle 4"/>
          <p:cNvSpPr/>
          <p:nvPr/>
        </p:nvSpPr>
        <p:spPr>
          <a:xfrm>
            <a:off x="841248" y="5023104"/>
            <a:ext cx="64008" cy="101193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s02_home.png"/>
          <p:cNvPicPr>
            <a:picLocks noChangeAspect="1"/>
          </p:cNvPicPr>
          <p:nvPr/>
        </p:nvPicPr>
        <p:blipFill>
          <a:blip r:embed="rId3"/>
          <a:stretch>
            <a:fillRect/>
          </a:stretch>
        </p:blipFill>
        <p:spPr>
          <a:xfrm>
            <a:off x="5138928" y="1828800"/>
            <a:ext cx="2280924" cy="4206240"/>
          </a:xfrm>
          <a:prstGeom prst="rect">
            <a:avLst/>
          </a:prstGeom>
          <a:ln w="12700">
            <a:solidFill>
              <a:srgbClr val="D9DBE3"/>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Part 1: Build Your Survey</a:t>
            </a:r>
          </a:p>
        </p:txBody>
      </p:sp>
      <p:sp>
        <p:nvSpPr>
          <p:cNvPr id="3" name="Text Placeholder 2"/>
          <p:cNvSpPr>
            <a:spLocks noGrp="1"/>
          </p:cNvSpPr>
          <p:nvPr>
            <p:ph type="body" idx="1"/>
          </p:nvPr>
        </p:nvSpPr>
        <p:spPr/>
        <p:txBody>
          <a:bodyPr/>
          <a:lstStyle/>
          <a:p>
            <a:r>
              <a:t>Choose Item Bank questions, write your own, or both</a:t>
            </a:r>
          </a:p>
        </p:txBody>
      </p:sp>
      <p:pic>
        <p:nvPicPr>
          <p:cNvPr id="4" name="Picture 3" descr="image.jpg"/>
          <p:cNvPicPr>
            <a:picLocks noChangeAspect="1"/>
          </p:cNvPicPr>
          <p:nvPr/>
        </p:nvPicPr>
        <p:blipFill>
          <a:blip r:embed="rId3"/>
          <a:stretch>
            <a:fillRect/>
          </a:stretch>
        </p:blipFill>
        <p:spPr>
          <a:xfrm>
            <a:off x="0" y="0"/>
            <a:ext cx="12192000" cy="35661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PART 1 · STEP 1</a:t>
            </a:r>
          </a:p>
          <a:p>
            <a:r>
              <a:rPr sz="3000">
                <a:solidFill>
                  <a:srgbClr val="F76900"/>
                </a:solidFill>
              </a:rPr>
              <a:t>Open Custom Questions Surveys</a:t>
            </a:r>
          </a:p>
        </p:txBody>
      </p:sp>
      <p:sp>
        <p:nvSpPr>
          <p:cNvPr id="3" name="TextBox 2"/>
          <p:cNvSpPr txBox="1"/>
          <p:nvPr/>
        </p:nvSpPr>
        <p:spPr>
          <a:xfrm>
            <a:off x="841248" y="1828800"/>
            <a:ext cx="10515600" cy="704088"/>
          </a:xfrm>
          <a:prstGeom prst="rect">
            <a:avLst/>
          </a:prstGeom>
          <a:noFill/>
        </p:spPr>
        <p:txBody>
          <a:bodyPr wrap="square" lIns="36576" tIns="27432" rIns="36576" bIns="27432">
            <a:spAutoFit/>
          </a:bodyPr>
          <a:lstStyle/>
          <a:p>
            <a:pPr>
              <a:lnSpc>
                <a:spcPct val="115000"/>
              </a:lnSpc>
            </a:pPr>
            <a:r>
              <a:rPr sz="1800" b="0">
                <a:solidFill>
                  <a:srgbClr val="000E54"/>
                </a:solidFill>
              </a:rPr>
              <a:t>In the purple menu bar, click Custom Questions, then Custom Questions Surveys.</a:t>
            </a:r>
          </a:p>
        </p:txBody>
      </p:sp>
      <p:pic>
        <p:nvPicPr>
          <p:cNvPr id="4" name="Picture 3" descr="s03_menu_surveys.png"/>
          <p:cNvPicPr>
            <a:picLocks noChangeAspect="1"/>
          </p:cNvPicPr>
          <p:nvPr/>
        </p:nvPicPr>
        <p:blipFill>
          <a:blip r:embed="rId3"/>
          <a:stretch>
            <a:fillRect/>
          </a:stretch>
        </p:blipFill>
        <p:spPr>
          <a:xfrm>
            <a:off x="841248" y="2624328"/>
            <a:ext cx="9182686" cy="3410711"/>
          </a:xfrm>
          <a:prstGeom prst="rect">
            <a:avLst/>
          </a:prstGeom>
          <a:ln w="12700">
            <a:solidFill>
              <a:srgbClr val="D9DBE3"/>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PART 1 · STEP 2</a:t>
            </a:r>
          </a:p>
          <a:p>
            <a:r>
              <a:rPr sz="3000">
                <a:solidFill>
                  <a:srgbClr val="F76900"/>
                </a:solidFill>
              </a:rPr>
              <a:t>Create a new survey</a:t>
            </a:r>
          </a:p>
        </p:txBody>
      </p:sp>
      <p:sp>
        <p:nvSpPr>
          <p:cNvPr id="3" name="Rectangle 2"/>
          <p:cNvSpPr/>
          <p:nvPr/>
        </p:nvSpPr>
        <p:spPr>
          <a:xfrm>
            <a:off x="841248" y="2624328"/>
            <a:ext cx="10515600" cy="68173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400" b="1">
                <a:solidFill>
                  <a:srgbClr val="D74100"/>
                </a:solidFill>
              </a:rPr>
              <a:t>Tip: </a:t>
            </a:r>
            <a:r>
              <a:rPr sz="1400">
                <a:solidFill>
                  <a:srgbClr val="000E54"/>
                </a:solidFill>
              </a:rPr>
              <a:t>Reusing a survey from a past term? Click the three-dot Options menu next to it and choose Create a Copy, or Edit to change it. Clicking a survey's title only opens a preview.</a:t>
            </a:r>
          </a:p>
        </p:txBody>
      </p:sp>
      <p:sp>
        <p:nvSpPr>
          <p:cNvPr id="4" name="Rectangle 3"/>
          <p:cNvSpPr/>
          <p:nvPr/>
        </p:nvSpPr>
        <p:spPr>
          <a:xfrm>
            <a:off x="841248" y="2624328"/>
            <a:ext cx="64008" cy="68173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8" y="1828800"/>
            <a:ext cx="10515600" cy="704088"/>
          </a:xfrm>
          <a:prstGeom prst="rect">
            <a:avLst/>
          </a:prstGeom>
          <a:noFill/>
        </p:spPr>
        <p:txBody>
          <a:bodyPr wrap="square" lIns="36576" tIns="27432" rIns="36576" bIns="27432">
            <a:spAutoFit/>
          </a:bodyPr>
          <a:lstStyle/>
          <a:p>
            <a:pPr>
              <a:lnSpc>
                <a:spcPct val="115000"/>
              </a:lnSpc>
            </a:pPr>
            <a:r>
              <a:rPr sz="1800" b="0">
                <a:solidFill>
                  <a:srgbClr val="000E54"/>
                </a:solidFill>
              </a:rPr>
              <a:t>Click Create New Survey in the top right corner. Any surveys you built in past terms are listed here too.</a:t>
            </a:r>
          </a:p>
        </p:txBody>
      </p:sp>
      <p:pic>
        <p:nvPicPr>
          <p:cNvPr id="6" name="Picture 5" descr="s04_create.png"/>
          <p:cNvPicPr>
            <a:picLocks noChangeAspect="1"/>
          </p:cNvPicPr>
          <p:nvPr/>
        </p:nvPicPr>
        <p:blipFill>
          <a:blip r:embed="rId3"/>
          <a:stretch>
            <a:fillRect/>
          </a:stretch>
        </p:blipFill>
        <p:spPr>
          <a:xfrm>
            <a:off x="841248" y="3443224"/>
            <a:ext cx="7177336" cy="2591815"/>
          </a:xfrm>
          <a:prstGeom prst="rect">
            <a:avLst/>
          </a:prstGeom>
          <a:ln w="12700">
            <a:solidFill>
              <a:srgbClr val="D9DBE3"/>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PART 1 · STEP 3</a:t>
            </a:r>
          </a:p>
          <a:p>
            <a:r>
              <a:rPr sz="3000">
                <a:solidFill>
                  <a:srgbClr val="F76900"/>
                </a:solidFill>
              </a:rPr>
              <a:t>Name your survey</a:t>
            </a:r>
          </a:p>
        </p:txBody>
      </p:sp>
      <p:sp>
        <p:nvSpPr>
          <p:cNvPr id="3" name="TextBox 2"/>
          <p:cNvSpPr txBox="1"/>
          <p:nvPr/>
        </p:nvSpPr>
        <p:spPr>
          <a:xfrm>
            <a:off x="841248" y="1828800"/>
            <a:ext cx="10515600" cy="1001268"/>
          </a:xfrm>
          <a:prstGeom prst="rect">
            <a:avLst/>
          </a:prstGeom>
          <a:noFill/>
        </p:spPr>
        <p:txBody>
          <a:bodyPr wrap="square" lIns="36576" tIns="27432" rIns="36576" bIns="27432">
            <a:spAutoFit/>
          </a:bodyPr>
          <a:lstStyle/>
          <a:p>
            <a:pPr>
              <a:lnSpc>
                <a:spcPct val="115000"/>
              </a:lnSpc>
            </a:pPr>
            <a:r>
              <a:rPr sz="1800" b="0">
                <a:solidFill>
                  <a:srgbClr val="000E54"/>
                </a:solidFill>
              </a:rPr>
              <a:t>Enter a Title (required) and an optional Description, then click Save. Students do not see the title or description, so pick a name you will recognize later, such as "INQ 101 Fall 2026 Custom Questions."</a:t>
            </a:r>
          </a:p>
        </p:txBody>
      </p:sp>
      <p:pic>
        <p:nvPicPr>
          <p:cNvPr id="4" name="Picture 3" descr="s05_details.png"/>
          <p:cNvPicPr>
            <a:picLocks noChangeAspect="1"/>
          </p:cNvPicPr>
          <p:nvPr/>
        </p:nvPicPr>
        <p:blipFill>
          <a:blip r:embed="rId3"/>
          <a:stretch>
            <a:fillRect/>
          </a:stretch>
        </p:blipFill>
        <p:spPr>
          <a:xfrm>
            <a:off x="841248" y="2921508"/>
            <a:ext cx="8682616" cy="3113531"/>
          </a:xfrm>
          <a:prstGeom prst="rect">
            <a:avLst/>
          </a:prstGeom>
          <a:ln w="12700">
            <a:solidFill>
              <a:srgbClr val="D9DBE3"/>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PART 1 · STEP 4</a:t>
            </a:r>
          </a:p>
          <a:p>
            <a:r>
              <a:rPr sz="3000">
                <a:solidFill>
                  <a:srgbClr val="F76900"/>
                </a:solidFill>
              </a:rPr>
              <a:t>Choose how to add questions</a:t>
            </a:r>
          </a:p>
        </p:txBody>
      </p:sp>
      <p:sp>
        <p:nvSpPr>
          <p:cNvPr id="3" name="TextBox 2"/>
          <p:cNvSpPr txBox="1"/>
          <p:nvPr/>
        </p:nvSpPr>
        <p:spPr>
          <a:xfrm>
            <a:off x="841248" y="1828800"/>
            <a:ext cx="10515600" cy="704088"/>
          </a:xfrm>
          <a:prstGeom prst="rect">
            <a:avLst/>
          </a:prstGeom>
          <a:noFill/>
        </p:spPr>
        <p:txBody>
          <a:bodyPr wrap="square" lIns="36576" tIns="27432" rIns="36576" bIns="27432">
            <a:spAutoFit/>
          </a:bodyPr>
          <a:lstStyle/>
          <a:p>
            <a:pPr>
              <a:lnSpc>
                <a:spcPct val="115000"/>
              </a:lnSpc>
            </a:pPr>
            <a:r>
              <a:rPr sz="1800" b="0">
                <a:solidFill>
                  <a:srgbClr val="000E54"/>
                </a:solidFill>
              </a:rPr>
              <a:t>Click Add a Question. You will see four choices. Use the one that matches what you want to do:</a:t>
            </a:r>
          </a:p>
        </p:txBody>
      </p:sp>
      <p:pic>
        <p:nvPicPr>
          <p:cNvPr id="4" name="Picture 3" descr="s06_addq.png"/>
          <p:cNvPicPr>
            <a:picLocks noChangeAspect="1"/>
          </p:cNvPicPr>
          <p:nvPr/>
        </p:nvPicPr>
        <p:blipFill>
          <a:blip r:embed="rId3"/>
          <a:stretch>
            <a:fillRect/>
          </a:stretch>
        </p:blipFill>
        <p:spPr>
          <a:xfrm>
            <a:off x="841248" y="2624328"/>
            <a:ext cx="6929700" cy="3410711"/>
          </a:xfrm>
          <a:prstGeom prst="rect">
            <a:avLst/>
          </a:prstGeom>
          <a:ln w="12700">
            <a:solidFill>
              <a:srgbClr val="D9DBE3"/>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PART 1 · STEP 4</a:t>
            </a:r>
          </a:p>
          <a:p>
            <a:r>
              <a:rPr sz="3000">
                <a:solidFill>
                  <a:srgbClr val="F76900"/>
                </a:solidFill>
              </a:rPr>
              <a:t>Four ways to add questions</a:t>
            </a:r>
          </a:p>
        </p:txBody>
      </p:sp>
      <p:graphicFrame>
        <p:nvGraphicFramePr>
          <p:cNvPr id="3" name="Table 2"/>
          <p:cNvGraphicFramePr>
            <a:graphicFrameLocks noGrp="1"/>
          </p:cNvGraphicFramePr>
          <p:nvPr/>
        </p:nvGraphicFramePr>
        <p:xfrm>
          <a:off x="841248" y="1828800"/>
          <a:ext cx="10515600" cy="228600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00"/>
                    </a:ext>
                  </a:extLst>
                </a:gridCol>
                <a:gridCol w="7223760">
                  <a:extLst>
                    <a:ext uri="{9D8B030D-6E8A-4147-A177-3AD203B41FA5}">
                      <a16:colId xmlns:a16="http://schemas.microsoft.com/office/drawing/2014/main" val="20001"/>
                    </a:ext>
                  </a:extLst>
                </a:gridCol>
              </a:tblGrid>
              <a:tr h="457200">
                <a:tc>
                  <a:txBody>
                    <a:bodyPr/>
                    <a:lstStyle/>
                    <a:p>
                      <a:r>
                        <a:rPr sz="1500" b="1">
                          <a:solidFill>
                            <a:srgbClr val="FFFFFF"/>
                          </a:solidFill>
                        </a:rPr>
                        <a:t>Choice</a:t>
                      </a:r>
                    </a:p>
                  </a:txBody>
                  <a:tcPr>
                    <a:solidFill>
                      <a:srgbClr val="000E54"/>
                    </a:solidFill>
                  </a:tcPr>
                </a:tc>
                <a:tc>
                  <a:txBody>
                    <a:bodyPr/>
                    <a:lstStyle/>
                    <a:p>
                      <a:r>
                        <a:rPr sz="1500" b="1">
                          <a:solidFill>
                            <a:srgbClr val="FFFFFF"/>
                          </a:solidFill>
                        </a:rPr>
                        <a:t>Use it to</a:t>
                      </a:r>
                    </a:p>
                  </a:txBody>
                  <a:tcPr>
                    <a:solidFill>
                      <a:srgbClr val="000E54"/>
                    </a:solidFill>
                  </a:tcPr>
                </a:tc>
                <a:extLst>
                  <a:ext uri="{0D108BD9-81ED-4DB2-BD59-A6C34878D82A}">
                    <a16:rowId xmlns:a16="http://schemas.microsoft.com/office/drawing/2014/main" val="10000"/>
                  </a:ext>
                </a:extLst>
              </a:tr>
              <a:tr h="457200">
                <a:tc>
                  <a:txBody>
                    <a:bodyPr/>
                    <a:lstStyle/>
                    <a:p>
                      <a:r>
                        <a:rPr sz="1500" b="1">
                          <a:solidFill>
                            <a:srgbClr val="000E54"/>
                          </a:solidFill>
                        </a:rPr>
                        <a:t>Create New</a:t>
                      </a:r>
                    </a:p>
                  </a:txBody>
                  <a:tcPr>
                    <a:solidFill>
                      <a:srgbClr val="FFFFFF"/>
                    </a:solidFill>
                  </a:tcPr>
                </a:tc>
                <a:tc>
                  <a:txBody>
                    <a:bodyPr/>
                    <a:lstStyle/>
                    <a:p>
                      <a:r>
                        <a:rPr sz="1500" b="0">
                          <a:solidFill>
                            <a:srgbClr val="000E54"/>
                          </a:solidFill>
                        </a:rPr>
                        <a:t>Write your own question from scratch (Path C below).</a:t>
                      </a:r>
                    </a:p>
                  </a:txBody>
                  <a:tcPr>
                    <a:solidFill>
                      <a:srgbClr val="FFFFFF"/>
                    </a:solidFill>
                  </a:tcPr>
                </a:tc>
                <a:extLst>
                  <a:ext uri="{0D108BD9-81ED-4DB2-BD59-A6C34878D82A}">
                    <a16:rowId xmlns:a16="http://schemas.microsoft.com/office/drawing/2014/main" val="10001"/>
                  </a:ext>
                </a:extLst>
              </a:tr>
              <a:tr h="457200">
                <a:tc>
                  <a:txBody>
                    <a:bodyPr/>
                    <a:lstStyle/>
                    <a:p>
                      <a:r>
                        <a:rPr sz="1500" b="1">
                          <a:solidFill>
                            <a:srgbClr val="000E54"/>
                          </a:solidFill>
                        </a:rPr>
                        <a:t>From My Surveys</a:t>
                      </a:r>
                    </a:p>
                  </a:txBody>
                  <a:tcPr>
                    <a:solidFill>
                      <a:srgbClr val="F4F5F8"/>
                    </a:solidFill>
                  </a:tcPr>
                </a:tc>
                <a:tc>
                  <a:txBody>
                    <a:bodyPr/>
                    <a:lstStyle/>
                    <a:p>
                      <a:r>
                        <a:rPr sz="1500" b="0">
                          <a:solidFill>
                            <a:srgbClr val="000E54"/>
                          </a:solidFill>
                        </a:rPr>
                        <a:t>Reuse questions you already wrote in another one of your surveys.</a:t>
                      </a:r>
                    </a:p>
                  </a:txBody>
                  <a:tcPr>
                    <a:solidFill>
                      <a:srgbClr val="F4F5F8"/>
                    </a:solidFill>
                  </a:tcPr>
                </a:tc>
                <a:extLst>
                  <a:ext uri="{0D108BD9-81ED-4DB2-BD59-A6C34878D82A}">
                    <a16:rowId xmlns:a16="http://schemas.microsoft.com/office/drawing/2014/main" val="10002"/>
                  </a:ext>
                </a:extLst>
              </a:tr>
              <a:tr h="457200">
                <a:tc>
                  <a:txBody>
                    <a:bodyPr/>
                    <a:lstStyle/>
                    <a:p>
                      <a:r>
                        <a:rPr sz="1500" b="1">
                          <a:solidFill>
                            <a:srgbClr val="000E54"/>
                          </a:solidFill>
                        </a:rPr>
                        <a:t>From Item Banks</a:t>
                      </a:r>
                    </a:p>
                  </a:txBody>
                  <a:tcPr>
                    <a:solidFill>
                      <a:srgbClr val="FFFFFF"/>
                    </a:solidFill>
                  </a:tcPr>
                </a:tc>
                <a:tc>
                  <a:txBody>
                    <a:bodyPr/>
                    <a:lstStyle/>
                    <a:p>
                      <a:r>
                        <a:rPr sz="1500" b="0">
                          <a:solidFill>
                            <a:srgbClr val="000E54"/>
                          </a:solidFill>
                        </a:rPr>
                        <a:t>Choose from OIE's ready-made question sets, organized by topic (Paths A and B below).</a:t>
                      </a:r>
                    </a:p>
                  </a:txBody>
                  <a:tcPr>
                    <a:solidFill>
                      <a:srgbClr val="FFFFFF"/>
                    </a:solidFill>
                  </a:tcPr>
                </a:tc>
                <a:extLst>
                  <a:ext uri="{0D108BD9-81ED-4DB2-BD59-A6C34878D82A}">
                    <a16:rowId xmlns:a16="http://schemas.microsoft.com/office/drawing/2014/main" val="10003"/>
                  </a:ext>
                </a:extLst>
              </a:tr>
              <a:tr h="457200">
                <a:tc>
                  <a:txBody>
                    <a:bodyPr/>
                    <a:lstStyle/>
                    <a:p>
                      <a:r>
                        <a:rPr sz="1500" b="1">
                          <a:solidFill>
                            <a:srgbClr val="000E54"/>
                          </a:solidFill>
                        </a:rPr>
                        <a:t>From LO Item Banks</a:t>
                      </a:r>
                    </a:p>
                  </a:txBody>
                  <a:tcPr>
                    <a:solidFill>
                      <a:srgbClr val="F4F5F8"/>
                    </a:solidFill>
                  </a:tcPr>
                </a:tc>
                <a:tc>
                  <a:txBody>
                    <a:bodyPr/>
                    <a:lstStyle/>
                    <a:p>
                      <a:r>
                        <a:rPr sz="1500" b="0">
                          <a:solidFill>
                            <a:srgbClr val="000E54"/>
                          </a:solidFill>
                        </a:rPr>
                        <a:t>Not used at Syracuse. Skip this one.</a:t>
                      </a:r>
                    </a:p>
                  </a:txBody>
                  <a:tcPr>
                    <a:solidFill>
                      <a:srgbClr val="F4F5F8"/>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PATHS A AND B · ITEM BANKS · 1</a:t>
            </a:r>
          </a:p>
          <a:p>
            <a:r>
              <a:rPr sz="3000">
                <a:solidFill>
                  <a:srgbClr val="F76900"/>
                </a:solidFill>
              </a:rPr>
              <a:t>Pick one Item Bank</a:t>
            </a:r>
          </a:p>
        </p:txBody>
      </p:sp>
      <p:sp>
        <p:nvSpPr>
          <p:cNvPr id="3" name="Rectangle 2"/>
          <p:cNvSpPr/>
          <p:nvPr/>
        </p:nvSpPr>
        <p:spPr>
          <a:xfrm>
            <a:off x="841248" y="2921508"/>
            <a:ext cx="10515600" cy="68173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400" b="1">
                <a:solidFill>
                  <a:srgbClr val="D74100"/>
                </a:solidFill>
              </a:rPr>
              <a:t>Tip: </a:t>
            </a:r>
            <a:r>
              <a:rPr sz="1400">
                <a:solidFill>
                  <a:srgbClr val="000E54"/>
                </a:solidFill>
              </a:rPr>
              <a:t>Looking for something specific? Type a word in Search Question Text (for example, "exam") or filter by Question Type, then click Search.</a:t>
            </a:r>
          </a:p>
        </p:txBody>
      </p:sp>
      <p:sp>
        <p:nvSpPr>
          <p:cNvPr id="4" name="Rectangle 3"/>
          <p:cNvSpPr/>
          <p:nvPr/>
        </p:nvSpPr>
        <p:spPr>
          <a:xfrm>
            <a:off x="841248" y="2921508"/>
            <a:ext cx="64008" cy="68173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8" y="1828800"/>
            <a:ext cx="10515600" cy="1001268"/>
          </a:xfrm>
          <a:prstGeom prst="rect">
            <a:avLst/>
          </a:prstGeom>
          <a:noFill/>
        </p:spPr>
        <p:txBody>
          <a:bodyPr wrap="square" lIns="36576" tIns="27432" rIns="36576" bIns="27432">
            <a:spAutoFit/>
          </a:bodyPr>
          <a:lstStyle/>
          <a:p>
            <a:pPr>
              <a:lnSpc>
                <a:spcPct val="115000"/>
              </a:lnSpc>
            </a:pPr>
            <a:r>
              <a:rPr sz="1800" b="0">
                <a:solidFill>
                  <a:srgbClr val="000E54"/>
                </a:solidFill>
              </a:rPr>
              <a:t>From the Item Banks dropdown, choose one bank, then click Search. The page starts on All Item Banks, which mixes every bank's questions together, so always choose a bank first.</a:t>
            </a:r>
          </a:p>
        </p:txBody>
      </p:sp>
      <p:pic>
        <p:nvPicPr>
          <p:cNvPr id="6" name="Picture 5" descr="s07_bank.png"/>
          <p:cNvPicPr>
            <a:picLocks noChangeAspect="1"/>
          </p:cNvPicPr>
          <p:nvPr/>
        </p:nvPicPr>
        <p:blipFill>
          <a:blip r:embed="rId3"/>
          <a:stretch>
            <a:fillRect/>
          </a:stretch>
        </p:blipFill>
        <p:spPr>
          <a:xfrm>
            <a:off x="841248" y="3740404"/>
            <a:ext cx="5738419" cy="2294635"/>
          </a:xfrm>
          <a:prstGeom prst="rect">
            <a:avLst/>
          </a:prstGeom>
          <a:ln w="12700">
            <a:solidFill>
              <a:srgbClr val="D9DBE3"/>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PATHS A AND B · ITEM BANKS · 2</a:t>
            </a:r>
          </a:p>
          <a:p>
            <a:r>
              <a:rPr sz="3000">
                <a:solidFill>
                  <a:srgbClr val="F76900"/>
                </a:solidFill>
              </a:rPr>
              <a:t>Use the whole bank</a:t>
            </a:r>
          </a:p>
        </p:txBody>
      </p:sp>
      <p:sp>
        <p:nvSpPr>
          <p:cNvPr id="3" name="Rectangle 2"/>
          <p:cNvSpPr/>
          <p:nvPr/>
        </p:nvSpPr>
        <p:spPr>
          <a:xfrm>
            <a:off x="841248" y="2624328"/>
            <a:ext cx="10515600" cy="68173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400" b="1">
                <a:solidFill>
                  <a:srgbClr val="D74100"/>
                </a:solidFill>
              </a:rPr>
              <a:t>Tip: </a:t>
            </a:r>
            <a:r>
              <a:rPr sz="1400">
                <a:solidFill>
                  <a:srgbClr val="000E54"/>
                </a:solidFill>
              </a:rPr>
              <a:t>Only use Select all after you have chosen a single bank. With All Item Banks showing, it would add every question from every bank.</a:t>
            </a:r>
          </a:p>
        </p:txBody>
      </p:sp>
      <p:sp>
        <p:nvSpPr>
          <p:cNvPr id="4" name="Rectangle 3"/>
          <p:cNvSpPr/>
          <p:nvPr/>
        </p:nvSpPr>
        <p:spPr>
          <a:xfrm>
            <a:off x="841248" y="2624328"/>
            <a:ext cx="64008" cy="68173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8" y="1828800"/>
            <a:ext cx="10515600" cy="704088"/>
          </a:xfrm>
          <a:prstGeom prst="rect">
            <a:avLst/>
          </a:prstGeom>
          <a:noFill/>
        </p:spPr>
        <p:txBody>
          <a:bodyPr wrap="square" lIns="36576" tIns="27432" rIns="36576" bIns="27432">
            <a:spAutoFit/>
          </a:bodyPr>
          <a:lstStyle/>
          <a:p>
            <a:pPr>
              <a:lnSpc>
                <a:spcPct val="115000"/>
              </a:lnSpc>
            </a:pPr>
            <a:r>
              <a:rPr sz="1800" b="0">
                <a:solidFill>
                  <a:srgbClr val="000E54"/>
                </a:solidFill>
              </a:rPr>
              <a:t>To use the whole bank, check Select all. Then click Add Selected Questions in the top right corner.</a:t>
            </a:r>
          </a:p>
        </p:txBody>
      </p:sp>
      <p:pic>
        <p:nvPicPr>
          <p:cNvPr id="6" name="Picture 5" descr="s08_selectall.png"/>
          <p:cNvPicPr>
            <a:picLocks noChangeAspect="1"/>
          </p:cNvPicPr>
          <p:nvPr/>
        </p:nvPicPr>
        <p:blipFill>
          <a:blip r:embed="rId3"/>
          <a:stretch>
            <a:fillRect/>
          </a:stretch>
        </p:blipFill>
        <p:spPr>
          <a:xfrm>
            <a:off x="841248" y="3443224"/>
            <a:ext cx="6481606" cy="2591815"/>
          </a:xfrm>
          <a:prstGeom prst="rect">
            <a:avLst/>
          </a:prstGeom>
          <a:ln w="12700">
            <a:solidFill>
              <a:srgbClr val="D9DBE3"/>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PATHS A AND B · ITEM BANKS · 3</a:t>
            </a:r>
          </a:p>
          <a:p>
            <a:r>
              <a:rPr sz="3000">
                <a:solidFill>
                  <a:srgbClr val="F76900"/>
                </a:solidFill>
              </a:rPr>
              <a:t>Or pick only some questions</a:t>
            </a:r>
          </a:p>
        </p:txBody>
      </p:sp>
      <p:sp>
        <p:nvSpPr>
          <p:cNvPr id="3" name="TextBox 2"/>
          <p:cNvSpPr txBox="1"/>
          <p:nvPr/>
        </p:nvSpPr>
        <p:spPr>
          <a:xfrm>
            <a:off x="841248" y="1828800"/>
            <a:ext cx="3931920" cy="1513078"/>
          </a:xfrm>
          <a:prstGeom prst="rect">
            <a:avLst/>
          </a:prstGeom>
          <a:noFill/>
        </p:spPr>
        <p:txBody>
          <a:bodyPr wrap="square" lIns="36576" tIns="27432" rIns="36576" bIns="27432">
            <a:spAutoFit/>
          </a:bodyPr>
          <a:lstStyle/>
          <a:p>
            <a:pPr>
              <a:lnSpc>
                <a:spcPct val="115000"/>
              </a:lnSpc>
            </a:pPr>
            <a:r>
              <a:rPr sz="1700" b="0">
                <a:solidFill>
                  <a:srgbClr val="000E54"/>
                </a:solidFill>
              </a:rPr>
              <a:t>To use only some questions, check Select above each question you want instead, then click Add Selected Questions.</a:t>
            </a:r>
          </a:p>
        </p:txBody>
      </p:sp>
      <p:pic>
        <p:nvPicPr>
          <p:cNvPr id="4" name="Picture 3" descr="s09_pick.png"/>
          <p:cNvPicPr>
            <a:picLocks noChangeAspect="1"/>
          </p:cNvPicPr>
          <p:nvPr/>
        </p:nvPicPr>
        <p:blipFill>
          <a:blip r:embed="rId3"/>
          <a:stretch>
            <a:fillRect/>
          </a:stretch>
        </p:blipFill>
        <p:spPr>
          <a:xfrm>
            <a:off x="5138928" y="1828800"/>
            <a:ext cx="6217920" cy="3888439"/>
          </a:xfrm>
          <a:prstGeom prst="rect">
            <a:avLst/>
          </a:prstGeom>
          <a:ln w="12700">
            <a:solidFill>
              <a:srgbClr val="D9DBE3"/>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PATHS A AND B · ITEM BANKS · 4</a:t>
            </a:r>
          </a:p>
          <a:p>
            <a:r>
              <a:rPr sz="3000">
                <a:solidFill>
                  <a:srgbClr val="F76900"/>
                </a:solidFill>
              </a:rPr>
              <a:t>Review and reorder</a:t>
            </a:r>
          </a:p>
        </p:txBody>
      </p:sp>
      <p:sp>
        <p:nvSpPr>
          <p:cNvPr id="3" name="Rectangle 2"/>
          <p:cNvSpPr/>
          <p:nvPr/>
        </p:nvSpPr>
        <p:spPr>
          <a:xfrm>
            <a:off x="841248" y="2921508"/>
            <a:ext cx="10515600" cy="45059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400" b="1">
                <a:solidFill>
                  <a:srgbClr val="D74100"/>
                </a:solidFill>
              </a:rPr>
              <a:t>Tip: </a:t>
            </a:r>
            <a:r>
              <a:rPr sz="1400">
                <a:solidFill>
                  <a:srgbClr val="000E54"/>
                </a:solidFill>
              </a:rPr>
              <a:t>The chain-link icon marks a question that came from an Item Bank.</a:t>
            </a:r>
          </a:p>
        </p:txBody>
      </p:sp>
      <p:sp>
        <p:nvSpPr>
          <p:cNvPr id="4" name="Rectangle 3"/>
          <p:cNvSpPr/>
          <p:nvPr/>
        </p:nvSpPr>
        <p:spPr>
          <a:xfrm>
            <a:off x="841248" y="2921508"/>
            <a:ext cx="64008" cy="45059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8" y="1828800"/>
            <a:ext cx="10515600" cy="1001268"/>
          </a:xfrm>
          <a:prstGeom prst="rect">
            <a:avLst/>
          </a:prstGeom>
          <a:noFill/>
        </p:spPr>
        <p:txBody>
          <a:bodyPr wrap="square" lIns="36576" tIns="27432" rIns="36576" bIns="27432">
            <a:spAutoFit/>
          </a:bodyPr>
          <a:lstStyle/>
          <a:p>
            <a:pPr>
              <a:lnSpc>
                <a:spcPct val="115000"/>
              </a:lnSpc>
            </a:pPr>
            <a:r>
              <a:rPr sz="1800" b="0">
                <a:solidFill>
                  <a:srgbClr val="000E54"/>
                </a:solidFill>
              </a:rPr>
              <a:t>You are returned to your survey with the questions added. Questions are not always added in the same order as the bank, so check the order. To add questions from another bank, click Add a Question and repeat.</a:t>
            </a:r>
          </a:p>
        </p:txBody>
      </p:sp>
      <p:pic>
        <p:nvPicPr>
          <p:cNvPr id="6" name="Picture 5" descr="s10_added.png"/>
          <p:cNvPicPr>
            <a:picLocks noChangeAspect="1"/>
          </p:cNvPicPr>
          <p:nvPr/>
        </p:nvPicPr>
        <p:blipFill>
          <a:blip r:embed="rId3"/>
          <a:stretch>
            <a:fillRect/>
          </a:stretch>
        </p:blipFill>
        <p:spPr>
          <a:xfrm>
            <a:off x="841248" y="3509264"/>
            <a:ext cx="7013000" cy="2525775"/>
          </a:xfrm>
          <a:prstGeom prst="rect">
            <a:avLst/>
          </a:prstGeom>
          <a:ln w="12700">
            <a:solidFill>
              <a:srgbClr val="D9DBE3"/>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PATHS A AND B · ITEM BANKS · 5</a:t>
            </a:r>
          </a:p>
          <a:p>
            <a:r>
              <a:rPr sz="3000">
                <a:solidFill>
                  <a:srgbClr val="F76900"/>
                </a:solidFill>
              </a:rPr>
              <a:t>Move a question</a:t>
            </a:r>
          </a:p>
        </p:txBody>
      </p:sp>
      <p:sp>
        <p:nvSpPr>
          <p:cNvPr id="3" name="Rectangle 2"/>
          <p:cNvSpPr/>
          <p:nvPr/>
        </p:nvSpPr>
        <p:spPr>
          <a:xfrm>
            <a:off x="841248" y="2921508"/>
            <a:ext cx="10515600" cy="68173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400" b="1">
                <a:solidFill>
                  <a:srgbClr val="D74100"/>
                </a:solidFill>
              </a:rPr>
              <a:t>Tip: </a:t>
            </a:r>
            <a:r>
              <a:rPr sz="1400">
                <a:solidFill>
                  <a:srgbClr val="000E54"/>
                </a:solidFill>
              </a:rPr>
              <a:t>If you click an arrow while the # box is empty, you will see a "Move number is required" message. Type a number in the box first.</a:t>
            </a:r>
          </a:p>
        </p:txBody>
      </p:sp>
      <p:sp>
        <p:nvSpPr>
          <p:cNvPr id="4" name="Rectangle 3"/>
          <p:cNvSpPr/>
          <p:nvPr/>
        </p:nvSpPr>
        <p:spPr>
          <a:xfrm>
            <a:off x="841248" y="2921508"/>
            <a:ext cx="64008" cy="68173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8" y="1828800"/>
            <a:ext cx="10515600" cy="1001268"/>
          </a:xfrm>
          <a:prstGeom prst="rect">
            <a:avLst/>
          </a:prstGeom>
          <a:noFill/>
        </p:spPr>
        <p:txBody>
          <a:bodyPr wrap="square" lIns="36576" tIns="27432" rIns="36576" bIns="27432">
            <a:spAutoFit/>
          </a:bodyPr>
          <a:lstStyle/>
          <a:p>
            <a:pPr>
              <a:lnSpc>
                <a:spcPct val="115000"/>
              </a:lnSpc>
            </a:pPr>
            <a:r>
              <a:rPr sz="1800" b="0">
                <a:solidFill>
                  <a:srgbClr val="000E54"/>
                </a:solidFill>
              </a:rPr>
              <a:t>To move a question, type how many spots to move it in the small # box next to the arrows, then click the up or down arrow. For example, type 1 and click the up arrow to move a question up one spot.</a:t>
            </a:r>
          </a:p>
        </p:txBody>
      </p:sp>
      <p:pic>
        <p:nvPicPr>
          <p:cNvPr id="6" name="Picture 5" descr="s10b_move.png"/>
          <p:cNvPicPr>
            <a:picLocks noChangeAspect="1"/>
          </p:cNvPicPr>
          <p:nvPr/>
        </p:nvPicPr>
        <p:blipFill>
          <a:blip r:embed="rId3"/>
          <a:stretch>
            <a:fillRect/>
          </a:stretch>
        </p:blipFill>
        <p:spPr>
          <a:xfrm>
            <a:off x="841248" y="3740404"/>
            <a:ext cx="7342835" cy="2294635"/>
          </a:xfrm>
          <a:prstGeom prst="rect">
            <a:avLst/>
          </a:prstGeom>
          <a:ln w="12700">
            <a:solidFill>
              <a:srgbClr val="D9DBE3"/>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PATHS A AND B · ITEM BANKS</a:t>
            </a:r>
          </a:p>
          <a:p>
            <a:r>
              <a:rPr sz="3000">
                <a:solidFill>
                  <a:srgbClr val="F76900"/>
                </a:solidFill>
              </a:rPr>
              <a:t>Mid-course Item Banks</a:t>
            </a:r>
          </a:p>
        </p:txBody>
      </p:sp>
      <p:sp>
        <p:nvSpPr>
          <p:cNvPr id="3" name="TextBox 2"/>
          <p:cNvSpPr txBox="1"/>
          <p:nvPr/>
        </p:nvSpPr>
        <p:spPr>
          <a:xfrm>
            <a:off x="841248" y="1828800"/>
            <a:ext cx="10515600" cy="390398"/>
          </a:xfrm>
          <a:prstGeom prst="rect">
            <a:avLst/>
          </a:prstGeom>
          <a:noFill/>
        </p:spPr>
        <p:txBody>
          <a:bodyPr wrap="square" lIns="36576" tIns="27432" rIns="36576" bIns="27432">
            <a:spAutoFit/>
          </a:bodyPr>
          <a:lstStyle/>
          <a:p>
            <a:pPr>
              <a:lnSpc>
                <a:spcPct val="115000"/>
              </a:lnSpc>
            </a:pPr>
            <a:r>
              <a:rPr sz="1700" b="0">
                <a:solidFill>
                  <a:srgbClr val="000E54"/>
                </a:solidFill>
              </a:rPr>
              <a:t>Popular choices for a quick check-in with students:</a:t>
            </a:r>
          </a:p>
        </p:txBody>
      </p:sp>
      <p:graphicFrame>
        <p:nvGraphicFramePr>
          <p:cNvPr id="4" name="Table 3"/>
          <p:cNvGraphicFramePr>
            <a:graphicFrameLocks noGrp="1"/>
          </p:cNvGraphicFramePr>
          <p:nvPr/>
        </p:nvGraphicFramePr>
        <p:xfrm>
          <a:off x="841248" y="2310638"/>
          <a:ext cx="10515600" cy="182880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00"/>
                    </a:ext>
                  </a:extLst>
                </a:gridCol>
                <a:gridCol w="7223760">
                  <a:extLst>
                    <a:ext uri="{9D8B030D-6E8A-4147-A177-3AD203B41FA5}">
                      <a16:colId xmlns:a16="http://schemas.microsoft.com/office/drawing/2014/main" val="20001"/>
                    </a:ext>
                  </a:extLst>
                </a:gridCol>
              </a:tblGrid>
              <a:tr h="457200">
                <a:tc>
                  <a:txBody>
                    <a:bodyPr/>
                    <a:lstStyle/>
                    <a:p>
                      <a:r>
                        <a:rPr sz="1500" b="1">
                          <a:solidFill>
                            <a:srgbClr val="FFFFFF"/>
                          </a:solidFill>
                        </a:rPr>
                        <a:t>Item Bank</a:t>
                      </a:r>
                    </a:p>
                  </a:txBody>
                  <a:tcPr>
                    <a:solidFill>
                      <a:srgbClr val="000E54"/>
                    </a:solidFill>
                  </a:tcPr>
                </a:tc>
                <a:tc>
                  <a:txBody>
                    <a:bodyPr/>
                    <a:lstStyle/>
                    <a:p>
                      <a:r>
                        <a:rPr sz="1500" b="1">
                          <a:solidFill>
                            <a:srgbClr val="FFFFFF"/>
                          </a:solidFill>
                        </a:rPr>
                        <a:t>What it covers</a:t>
                      </a:r>
                    </a:p>
                  </a:txBody>
                  <a:tcPr>
                    <a:solidFill>
                      <a:srgbClr val="000E54"/>
                    </a:solidFill>
                  </a:tcPr>
                </a:tc>
                <a:extLst>
                  <a:ext uri="{0D108BD9-81ED-4DB2-BD59-A6C34878D82A}">
                    <a16:rowId xmlns:a16="http://schemas.microsoft.com/office/drawing/2014/main" val="10000"/>
                  </a:ext>
                </a:extLst>
              </a:tr>
              <a:tr h="457200">
                <a:tc>
                  <a:txBody>
                    <a:bodyPr/>
                    <a:lstStyle/>
                    <a:p>
                      <a:r>
                        <a:rPr sz="1500" b="1">
                          <a:solidFill>
                            <a:srgbClr val="000E54"/>
                          </a:solidFill>
                        </a:rPr>
                        <a:t>Mid-Course (Various Questions)</a:t>
                      </a:r>
                    </a:p>
                  </a:txBody>
                  <a:tcPr>
                    <a:solidFill>
                      <a:srgbClr val="FFFFFF"/>
                    </a:solidFill>
                  </a:tcPr>
                </a:tc>
                <a:tc>
                  <a:txBody>
                    <a:bodyPr/>
                    <a:lstStyle/>
                    <a:p>
                      <a:r>
                        <a:rPr sz="1500" b="0">
                          <a:solidFill>
                            <a:srgbClr val="000E54"/>
                          </a:solidFill>
                        </a:rPr>
                        <a:t>A range of items for checking in with students partway through the term.</a:t>
                      </a:r>
                    </a:p>
                  </a:txBody>
                  <a:tcPr>
                    <a:solidFill>
                      <a:srgbClr val="FFFFFF"/>
                    </a:solidFill>
                  </a:tcPr>
                </a:tc>
                <a:extLst>
                  <a:ext uri="{0D108BD9-81ED-4DB2-BD59-A6C34878D82A}">
                    <a16:rowId xmlns:a16="http://schemas.microsoft.com/office/drawing/2014/main" val="10001"/>
                  </a:ext>
                </a:extLst>
              </a:tr>
              <a:tr h="457200">
                <a:tc>
                  <a:txBody>
                    <a:bodyPr/>
                    <a:lstStyle/>
                    <a:p>
                      <a:r>
                        <a:rPr sz="1500" b="1">
                          <a:solidFill>
                            <a:srgbClr val="000E54"/>
                          </a:solidFill>
                        </a:rPr>
                        <a:t>Mid-Course (Working, Not Working, Suggestions)</a:t>
                      </a:r>
                    </a:p>
                  </a:txBody>
                  <a:tcPr>
                    <a:solidFill>
                      <a:srgbClr val="F4F5F8"/>
                    </a:solidFill>
                  </a:tcPr>
                </a:tc>
                <a:tc>
                  <a:txBody>
                    <a:bodyPr/>
                    <a:lstStyle/>
                    <a:p>
                      <a:r>
                        <a:rPr sz="1500" b="0">
                          <a:solidFill>
                            <a:srgbClr val="000E54"/>
                          </a:solidFill>
                        </a:rPr>
                        <a:t>Open-ended: what is working, what is not, and what students suggest.</a:t>
                      </a:r>
                    </a:p>
                  </a:txBody>
                  <a:tcPr>
                    <a:solidFill>
                      <a:srgbClr val="F4F5F8"/>
                    </a:solidFill>
                  </a:tcPr>
                </a:tc>
                <a:extLst>
                  <a:ext uri="{0D108BD9-81ED-4DB2-BD59-A6C34878D82A}">
                    <a16:rowId xmlns:a16="http://schemas.microsoft.com/office/drawing/2014/main" val="10002"/>
                  </a:ext>
                </a:extLst>
              </a:tr>
              <a:tr h="457200">
                <a:tc>
                  <a:txBody>
                    <a:bodyPr/>
                    <a:lstStyle/>
                    <a:p>
                      <a:r>
                        <a:rPr sz="1500" b="1">
                          <a:solidFill>
                            <a:srgbClr val="000E54"/>
                          </a:solidFill>
                        </a:rPr>
                        <a:t>Mid-Course (Keep, Stop, Start)</a:t>
                      </a:r>
                    </a:p>
                  </a:txBody>
                  <a:tcPr>
                    <a:solidFill>
                      <a:srgbClr val="FFFFFF"/>
                    </a:solidFill>
                  </a:tcPr>
                </a:tc>
                <a:tc>
                  <a:txBody>
                    <a:bodyPr/>
                    <a:lstStyle/>
                    <a:p>
                      <a:r>
                        <a:rPr sz="1500" b="0">
                          <a:solidFill>
                            <a:srgbClr val="000E54"/>
                          </a:solidFill>
                        </a:rPr>
                        <a:t>Open-ended: what to keep doing, stop doing, and start doing.</a:t>
                      </a:r>
                    </a:p>
                  </a:txBody>
                  <a:tcPr>
                    <a:solidFill>
                      <a:srgbClr val="FFFFFF"/>
                    </a:solidFill>
                  </a:tcPr>
                </a:tc>
                <a:extLst>
                  <a:ext uri="{0D108BD9-81ED-4DB2-BD59-A6C34878D82A}">
                    <a16:rowId xmlns:a16="http://schemas.microsoft.com/office/drawing/2014/main" val="10003"/>
                  </a:ext>
                </a:extLst>
              </a:tr>
            </a:tbl>
          </a:graphicData>
        </a:graphic>
      </p:graphicFrame>
      <p:sp>
        <p:nvSpPr>
          <p:cNvPr id="5" name="Rectangle 4"/>
          <p:cNvSpPr/>
          <p:nvPr/>
        </p:nvSpPr>
        <p:spPr>
          <a:xfrm>
            <a:off x="841248" y="4459477"/>
            <a:ext cx="10515600" cy="91287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400" b="1">
                <a:solidFill>
                  <a:srgbClr val="D74100"/>
                </a:solidFill>
              </a:rPr>
              <a:t>Tip: </a:t>
            </a:r>
            <a:r>
              <a:rPr sz="1400">
                <a:solidFill>
                  <a:srgbClr val="000E54"/>
                </a:solidFill>
              </a:rPr>
              <a:t>These banks were written for mid-semester check-ins, but you can use them on your end-of-course survey too. Check the wording first: a question about the course "so far" may read oddly at the end of the term.</a:t>
            </a:r>
          </a:p>
        </p:txBody>
      </p:sp>
      <p:sp>
        <p:nvSpPr>
          <p:cNvPr id="6" name="Rectangle 5"/>
          <p:cNvSpPr/>
          <p:nvPr/>
        </p:nvSpPr>
        <p:spPr>
          <a:xfrm>
            <a:off x="841248" y="4459477"/>
            <a:ext cx="64008" cy="91287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PATH C · WRITE YOUR OWN · 1</a:t>
            </a:r>
          </a:p>
          <a:p>
            <a:r>
              <a:rPr sz="3000">
                <a:solidFill>
                  <a:srgbClr val="F76900"/>
                </a:solidFill>
              </a:rPr>
              <a:t>Choose a question type</a:t>
            </a:r>
          </a:p>
        </p:txBody>
      </p:sp>
      <p:sp>
        <p:nvSpPr>
          <p:cNvPr id="3" name="TextBox 2"/>
          <p:cNvSpPr txBox="1"/>
          <p:nvPr/>
        </p:nvSpPr>
        <p:spPr>
          <a:xfrm>
            <a:off x="841248" y="1828800"/>
            <a:ext cx="10515600" cy="704088"/>
          </a:xfrm>
          <a:prstGeom prst="rect">
            <a:avLst/>
          </a:prstGeom>
          <a:noFill/>
        </p:spPr>
        <p:txBody>
          <a:bodyPr wrap="square" lIns="36576" tIns="27432" rIns="36576" bIns="27432">
            <a:spAutoFit/>
          </a:bodyPr>
          <a:lstStyle/>
          <a:p>
            <a:pPr>
              <a:lnSpc>
                <a:spcPct val="115000"/>
              </a:lnSpc>
            </a:pPr>
            <a:r>
              <a:rPr sz="1800" b="0">
                <a:solidFill>
                  <a:srgbClr val="000E54"/>
                </a:solidFill>
              </a:rPr>
              <a:t>Click Add a Question, then Create New. Choose a Question Type and click Continue.</a:t>
            </a:r>
          </a:p>
        </p:txBody>
      </p:sp>
      <p:pic>
        <p:nvPicPr>
          <p:cNvPr id="4" name="Picture 3" descr="s11_type.png"/>
          <p:cNvPicPr>
            <a:picLocks noChangeAspect="1"/>
          </p:cNvPicPr>
          <p:nvPr/>
        </p:nvPicPr>
        <p:blipFill>
          <a:blip r:embed="rId3"/>
          <a:stretch>
            <a:fillRect/>
          </a:stretch>
        </p:blipFill>
        <p:spPr>
          <a:xfrm>
            <a:off x="841248" y="2624328"/>
            <a:ext cx="10515600" cy="2105802"/>
          </a:xfrm>
          <a:prstGeom prst="rect">
            <a:avLst/>
          </a:prstGeom>
          <a:ln w="12700">
            <a:solidFill>
              <a:srgbClr val="D9DBE3"/>
            </a:solid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PATH C · WRITE YOUR OWN</a:t>
            </a:r>
          </a:p>
          <a:p>
            <a:r>
              <a:rPr sz="3000">
                <a:solidFill>
                  <a:srgbClr val="F76900"/>
                </a:solidFill>
              </a:rPr>
              <a:t>Question types</a:t>
            </a:r>
          </a:p>
        </p:txBody>
      </p:sp>
      <p:graphicFrame>
        <p:nvGraphicFramePr>
          <p:cNvPr id="3" name="Table 2"/>
          <p:cNvGraphicFramePr>
            <a:graphicFrameLocks noGrp="1"/>
          </p:cNvGraphicFramePr>
          <p:nvPr/>
        </p:nvGraphicFramePr>
        <p:xfrm>
          <a:off x="841248" y="1828800"/>
          <a:ext cx="10515600" cy="320040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00"/>
                    </a:ext>
                  </a:extLst>
                </a:gridCol>
                <a:gridCol w="7223760">
                  <a:extLst>
                    <a:ext uri="{9D8B030D-6E8A-4147-A177-3AD203B41FA5}">
                      <a16:colId xmlns:a16="http://schemas.microsoft.com/office/drawing/2014/main" val="20001"/>
                    </a:ext>
                  </a:extLst>
                </a:gridCol>
              </a:tblGrid>
              <a:tr h="457200">
                <a:tc>
                  <a:txBody>
                    <a:bodyPr/>
                    <a:lstStyle/>
                    <a:p>
                      <a:r>
                        <a:rPr sz="1500" b="1">
                          <a:solidFill>
                            <a:srgbClr val="FFFFFF"/>
                          </a:solidFill>
                        </a:rPr>
                        <a:t>Type</a:t>
                      </a:r>
                    </a:p>
                  </a:txBody>
                  <a:tcPr>
                    <a:solidFill>
                      <a:srgbClr val="000E54"/>
                    </a:solidFill>
                  </a:tcPr>
                </a:tc>
                <a:tc>
                  <a:txBody>
                    <a:bodyPr/>
                    <a:lstStyle/>
                    <a:p>
                      <a:r>
                        <a:rPr sz="1500" b="1">
                          <a:solidFill>
                            <a:srgbClr val="FFFFFF"/>
                          </a:solidFill>
                        </a:rPr>
                        <a:t>What students see</a:t>
                      </a:r>
                    </a:p>
                  </a:txBody>
                  <a:tcPr>
                    <a:solidFill>
                      <a:srgbClr val="000E54"/>
                    </a:solidFill>
                  </a:tcPr>
                </a:tc>
                <a:extLst>
                  <a:ext uri="{0D108BD9-81ED-4DB2-BD59-A6C34878D82A}">
                    <a16:rowId xmlns:a16="http://schemas.microsoft.com/office/drawing/2014/main" val="10000"/>
                  </a:ext>
                </a:extLst>
              </a:tr>
              <a:tr h="457200">
                <a:tc>
                  <a:txBody>
                    <a:bodyPr/>
                    <a:lstStyle/>
                    <a:p>
                      <a:r>
                        <a:rPr sz="1500" b="1">
                          <a:solidFill>
                            <a:srgbClr val="000E54"/>
                          </a:solidFill>
                        </a:rPr>
                        <a:t>Single Selection</a:t>
                      </a:r>
                    </a:p>
                  </a:txBody>
                  <a:tcPr>
                    <a:solidFill>
                      <a:srgbClr val="FFFFFF"/>
                    </a:solidFill>
                  </a:tcPr>
                </a:tc>
                <a:tc>
                  <a:txBody>
                    <a:bodyPr/>
                    <a:lstStyle/>
                    <a:p>
                      <a:r>
                        <a:rPr sz="1500" b="0">
                          <a:solidFill>
                            <a:srgbClr val="000E54"/>
                          </a:solidFill>
                        </a:rPr>
                        <a:t>Students pick one answer. Best for agree/disagree scales and yes/no.</a:t>
                      </a:r>
                    </a:p>
                  </a:txBody>
                  <a:tcPr>
                    <a:solidFill>
                      <a:srgbClr val="FFFFFF"/>
                    </a:solidFill>
                  </a:tcPr>
                </a:tc>
                <a:extLst>
                  <a:ext uri="{0D108BD9-81ED-4DB2-BD59-A6C34878D82A}">
                    <a16:rowId xmlns:a16="http://schemas.microsoft.com/office/drawing/2014/main" val="10001"/>
                  </a:ext>
                </a:extLst>
              </a:tr>
              <a:tr h="457200">
                <a:tc>
                  <a:txBody>
                    <a:bodyPr/>
                    <a:lstStyle/>
                    <a:p>
                      <a:r>
                        <a:rPr sz="1500" b="1">
                          <a:solidFill>
                            <a:srgbClr val="000E54"/>
                          </a:solidFill>
                        </a:rPr>
                        <a:t>Multiple Selection</a:t>
                      </a:r>
                    </a:p>
                  </a:txBody>
                  <a:tcPr>
                    <a:solidFill>
                      <a:srgbClr val="F4F5F8"/>
                    </a:solidFill>
                  </a:tcPr>
                </a:tc>
                <a:tc>
                  <a:txBody>
                    <a:bodyPr/>
                    <a:lstStyle/>
                    <a:p>
                      <a:r>
                        <a:rPr sz="1500" b="0">
                          <a:solidFill>
                            <a:srgbClr val="000E54"/>
                          </a:solidFill>
                        </a:rPr>
                        <a:t>Students check all that apply.</a:t>
                      </a:r>
                    </a:p>
                  </a:txBody>
                  <a:tcPr>
                    <a:solidFill>
                      <a:srgbClr val="F4F5F8"/>
                    </a:solidFill>
                  </a:tcPr>
                </a:tc>
                <a:extLst>
                  <a:ext uri="{0D108BD9-81ED-4DB2-BD59-A6C34878D82A}">
                    <a16:rowId xmlns:a16="http://schemas.microsoft.com/office/drawing/2014/main" val="10002"/>
                  </a:ext>
                </a:extLst>
              </a:tr>
              <a:tr h="457200">
                <a:tc>
                  <a:txBody>
                    <a:bodyPr/>
                    <a:lstStyle/>
                    <a:p>
                      <a:r>
                        <a:rPr sz="1500" b="1">
                          <a:solidFill>
                            <a:srgbClr val="000E54"/>
                          </a:solidFill>
                        </a:rPr>
                        <a:t>Matrix</a:t>
                      </a:r>
                    </a:p>
                  </a:txBody>
                  <a:tcPr>
                    <a:solidFill>
                      <a:srgbClr val="FFFFFF"/>
                    </a:solidFill>
                  </a:tcPr>
                </a:tc>
                <a:tc>
                  <a:txBody>
                    <a:bodyPr/>
                    <a:lstStyle/>
                    <a:p>
                      <a:r>
                        <a:rPr sz="1500" b="0">
                          <a:solidFill>
                            <a:srgbClr val="000E54"/>
                          </a:solidFill>
                        </a:rPr>
                        <a:t>Several statements that share the same answer scale, shown as a grid.</a:t>
                      </a:r>
                    </a:p>
                  </a:txBody>
                  <a:tcPr>
                    <a:solidFill>
                      <a:srgbClr val="FFFFFF"/>
                    </a:solidFill>
                  </a:tcPr>
                </a:tc>
                <a:extLst>
                  <a:ext uri="{0D108BD9-81ED-4DB2-BD59-A6C34878D82A}">
                    <a16:rowId xmlns:a16="http://schemas.microsoft.com/office/drawing/2014/main" val="10003"/>
                  </a:ext>
                </a:extLst>
              </a:tr>
              <a:tr h="457200">
                <a:tc>
                  <a:txBody>
                    <a:bodyPr/>
                    <a:lstStyle/>
                    <a:p>
                      <a:r>
                        <a:rPr sz="1500" b="1">
                          <a:solidFill>
                            <a:srgbClr val="000E54"/>
                          </a:solidFill>
                        </a:rPr>
                        <a:t>Numeric Selection</a:t>
                      </a:r>
                    </a:p>
                  </a:txBody>
                  <a:tcPr>
                    <a:solidFill>
                      <a:srgbClr val="F4F5F8"/>
                    </a:solidFill>
                  </a:tcPr>
                </a:tc>
                <a:tc>
                  <a:txBody>
                    <a:bodyPr/>
                    <a:lstStyle/>
                    <a:p>
                      <a:r>
                        <a:rPr sz="1500" b="0">
                          <a:solidFill>
                            <a:srgbClr val="000E54"/>
                          </a:solidFill>
                        </a:rPr>
                        <a:t>Students choose a number on a scale.</a:t>
                      </a:r>
                    </a:p>
                  </a:txBody>
                  <a:tcPr>
                    <a:solidFill>
                      <a:srgbClr val="F4F5F8"/>
                    </a:solidFill>
                  </a:tcPr>
                </a:tc>
                <a:extLst>
                  <a:ext uri="{0D108BD9-81ED-4DB2-BD59-A6C34878D82A}">
                    <a16:rowId xmlns:a16="http://schemas.microsoft.com/office/drawing/2014/main" val="10004"/>
                  </a:ext>
                </a:extLst>
              </a:tr>
              <a:tr h="457200">
                <a:tc>
                  <a:txBody>
                    <a:bodyPr/>
                    <a:lstStyle/>
                    <a:p>
                      <a:r>
                        <a:rPr sz="1500" b="1">
                          <a:solidFill>
                            <a:srgbClr val="000E54"/>
                          </a:solidFill>
                        </a:rPr>
                        <a:t>Write-in</a:t>
                      </a:r>
                    </a:p>
                  </a:txBody>
                  <a:tcPr>
                    <a:solidFill>
                      <a:srgbClr val="FFFFFF"/>
                    </a:solidFill>
                  </a:tcPr>
                </a:tc>
                <a:tc>
                  <a:txBody>
                    <a:bodyPr/>
                    <a:lstStyle/>
                    <a:p>
                      <a:r>
                        <a:rPr sz="1500" b="0">
                          <a:solidFill>
                            <a:srgbClr val="000E54"/>
                          </a:solidFill>
                        </a:rPr>
                        <a:t>Students type an open-ended response.</a:t>
                      </a:r>
                    </a:p>
                  </a:txBody>
                  <a:tcPr>
                    <a:solidFill>
                      <a:srgbClr val="FFFFFF"/>
                    </a:solidFill>
                  </a:tcPr>
                </a:tc>
                <a:extLst>
                  <a:ext uri="{0D108BD9-81ED-4DB2-BD59-A6C34878D82A}">
                    <a16:rowId xmlns:a16="http://schemas.microsoft.com/office/drawing/2014/main" val="10005"/>
                  </a:ext>
                </a:extLst>
              </a:tr>
              <a:tr h="457200">
                <a:tc>
                  <a:txBody>
                    <a:bodyPr/>
                    <a:lstStyle/>
                    <a:p>
                      <a:r>
                        <a:rPr sz="1500" b="1">
                          <a:solidFill>
                            <a:srgbClr val="000E54"/>
                          </a:solidFill>
                        </a:rPr>
                        <a:t>Label</a:t>
                      </a:r>
                    </a:p>
                  </a:txBody>
                  <a:tcPr>
                    <a:solidFill>
                      <a:srgbClr val="F4F5F8"/>
                    </a:solidFill>
                  </a:tcPr>
                </a:tc>
                <a:tc>
                  <a:txBody>
                    <a:bodyPr/>
                    <a:lstStyle/>
                    <a:p>
                      <a:r>
                        <a:rPr sz="1500" b="0">
                          <a:solidFill>
                            <a:srgbClr val="000E54"/>
                          </a:solidFill>
                        </a:rPr>
                        <a:t>Text or instructions only. No answer is collected.</a:t>
                      </a:r>
                    </a:p>
                  </a:txBody>
                  <a:tcPr>
                    <a:solidFill>
                      <a:srgbClr val="F4F5F8"/>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PATH C · WRITE YOUR OWN · 2</a:t>
            </a:r>
          </a:p>
          <a:p>
            <a:r>
              <a:rPr sz="3000">
                <a:solidFill>
                  <a:srgbClr val="F76900"/>
                </a:solidFill>
              </a:rPr>
              <a:t>Write your question</a:t>
            </a:r>
          </a:p>
        </p:txBody>
      </p:sp>
      <p:sp>
        <p:nvSpPr>
          <p:cNvPr id="3" name="TextBox 2"/>
          <p:cNvSpPr txBox="1"/>
          <p:nvPr/>
        </p:nvSpPr>
        <p:spPr>
          <a:xfrm>
            <a:off x="841248" y="1828800"/>
            <a:ext cx="3931920" cy="1958848"/>
          </a:xfrm>
          <a:prstGeom prst="rect">
            <a:avLst/>
          </a:prstGeom>
          <a:noFill/>
        </p:spPr>
        <p:txBody>
          <a:bodyPr wrap="square" lIns="36576" tIns="27432" rIns="36576" bIns="27432">
            <a:spAutoFit/>
          </a:bodyPr>
          <a:lstStyle/>
          <a:p>
            <a:pPr>
              <a:lnSpc>
                <a:spcPct val="115000"/>
              </a:lnSpc>
            </a:pPr>
            <a:r>
              <a:rPr sz="1600" b="0">
                <a:solidFill>
                  <a:srgbClr val="000E54"/>
                </a:solidFill>
              </a:rPr>
              <a:t>Type your question in Question Text. For choice-type questions, enter one answer option per line in Response Options. The system numbers them automatically (1, 2, 3...). Click Save &amp; Add in the top right corner when finished.</a:t>
            </a:r>
          </a:p>
        </p:txBody>
      </p:sp>
      <p:sp>
        <p:nvSpPr>
          <p:cNvPr id="4" name="Rectangle 3"/>
          <p:cNvSpPr/>
          <p:nvPr/>
        </p:nvSpPr>
        <p:spPr>
          <a:xfrm>
            <a:off x="841248" y="4313173"/>
            <a:ext cx="3931920" cy="172186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300" b="1">
                <a:solidFill>
                  <a:srgbClr val="D74100"/>
                </a:solidFill>
              </a:rPr>
              <a:t>Tip: </a:t>
            </a:r>
            <a:r>
              <a:rPr sz="1300">
                <a:solidFill>
                  <a:srgbClr val="000E54"/>
                </a:solidFill>
              </a:rPr>
              <a:t>For agreement questions, OIE recommends the 6-point scale shown here: Strongly Disagree, Disagree, Somewhat Disagree, Somewhat Agree, Agree, Strongly Agree. Save &amp; Add is at the top of the page, so scroll back up if needed.</a:t>
            </a:r>
          </a:p>
        </p:txBody>
      </p:sp>
      <p:sp>
        <p:nvSpPr>
          <p:cNvPr id="5" name="Rectangle 4"/>
          <p:cNvSpPr/>
          <p:nvPr/>
        </p:nvSpPr>
        <p:spPr>
          <a:xfrm>
            <a:off x="841248" y="4313173"/>
            <a:ext cx="64008" cy="172186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s12_write.png"/>
          <p:cNvPicPr>
            <a:picLocks noChangeAspect="1"/>
          </p:cNvPicPr>
          <p:nvPr/>
        </p:nvPicPr>
        <p:blipFill>
          <a:blip r:embed="rId3"/>
          <a:stretch>
            <a:fillRect/>
          </a:stretch>
        </p:blipFill>
        <p:spPr>
          <a:xfrm>
            <a:off x="5138928" y="1828800"/>
            <a:ext cx="5852379" cy="4206240"/>
          </a:xfrm>
          <a:prstGeom prst="rect">
            <a:avLst/>
          </a:prstGeom>
          <a:ln w="12700">
            <a:solidFill>
              <a:srgbClr val="D9DBE3"/>
            </a:solid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PATH C · WRITE YOUR OWN · 3</a:t>
            </a:r>
          </a:p>
          <a:p>
            <a:r>
              <a:rPr sz="3000">
                <a:solidFill>
                  <a:srgbClr val="F76900"/>
                </a:solidFill>
              </a:rPr>
              <a:t>Optional settings</a:t>
            </a:r>
          </a:p>
        </p:txBody>
      </p:sp>
      <p:sp>
        <p:nvSpPr>
          <p:cNvPr id="3" name="TextBox 2"/>
          <p:cNvSpPr txBox="1"/>
          <p:nvPr/>
        </p:nvSpPr>
        <p:spPr>
          <a:xfrm>
            <a:off x="841248" y="1828800"/>
            <a:ext cx="3931920" cy="2916428"/>
          </a:xfrm>
          <a:prstGeom prst="rect">
            <a:avLst/>
          </a:prstGeom>
          <a:noFill/>
        </p:spPr>
        <p:txBody>
          <a:bodyPr wrap="square" lIns="36576" tIns="27432" rIns="36576" bIns="27432">
            <a:spAutoFit/>
          </a:bodyPr>
          <a:lstStyle/>
          <a:p>
            <a:pPr>
              <a:lnSpc>
                <a:spcPct val="115000"/>
              </a:lnSpc>
            </a:pPr>
            <a:r>
              <a:rPr sz="1700" b="0">
                <a:solidFill>
                  <a:srgbClr val="000E54"/>
                </a:solidFill>
              </a:rPr>
              <a:t>Optional settings are below the answer options: reverse the numbering, add an N/A choice, add a comment box, mark the question Required, and choose a vertical, horizontal, or drop-down layout. Leave Learning Outcomes Question unchecked.</a:t>
            </a:r>
          </a:p>
        </p:txBody>
      </p:sp>
      <p:pic>
        <p:nvPicPr>
          <p:cNvPr id="4" name="Picture 3" descr="s13_props.png"/>
          <p:cNvPicPr>
            <a:picLocks noChangeAspect="1"/>
          </p:cNvPicPr>
          <p:nvPr/>
        </p:nvPicPr>
        <p:blipFill>
          <a:blip r:embed="rId3"/>
          <a:stretch>
            <a:fillRect/>
          </a:stretch>
        </p:blipFill>
        <p:spPr>
          <a:xfrm>
            <a:off x="5138928" y="1828800"/>
            <a:ext cx="6217920" cy="3332386"/>
          </a:xfrm>
          <a:prstGeom prst="rect">
            <a:avLst/>
          </a:prstGeom>
          <a:ln w="12700">
            <a:solidFill>
              <a:srgbClr val="D9DBE3"/>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FINISH PART 1 · 1</a:t>
            </a:r>
          </a:p>
          <a:p>
            <a:r>
              <a:rPr sz="3000">
                <a:solidFill>
                  <a:srgbClr val="F76900"/>
                </a:solidFill>
              </a:rPr>
              <a:t>Preview, then click Done</a:t>
            </a:r>
          </a:p>
        </p:txBody>
      </p:sp>
      <p:sp>
        <p:nvSpPr>
          <p:cNvPr id="3" name="TextBox 2"/>
          <p:cNvSpPr txBox="1"/>
          <p:nvPr/>
        </p:nvSpPr>
        <p:spPr>
          <a:xfrm>
            <a:off x="841248" y="1828800"/>
            <a:ext cx="10515600" cy="704088"/>
          </a:xfrm>
          <a:prstGeom prst="rect">
            <a:avLst/>
          </a:prstGeom>
          <a:noFill/>
        </p:spPr>
        <p:txBody>
          <a:bodyPr wrap="square" lIns="36576" tIns="27432" rIns="36576" bIns="27432">
            <a:spAutoFit/>
          </a:bodyPr>
          <a:lstStyle/>
          <a:p>
            <a:pPr>
              <a:lnSpc>
                <a:spcPct val="115000"/>
              </a:lnSpc>
            </a:pPr>
            <a:r>
              <a:rPr sz="1800" b="0">
                <a:solidFill>
                  <a:srgbClr val="000E54"/>
                </a:solidFill>
              </a:rPr>
              <a:t>Review your questions. Use the pencil to edit a question and the X to delete one. Click Preview to see the survey as students will, then click Done.</a:t>
            </a:r>
          </a:p>
        </p:txBody>
      </p:sp>
      <p:pic>
        <p:nvPicPr>
          <p:cNvPr id="4" name="Picture 3" descr="s14_done.png"/>
          <p:cNvPicPr>
            <a:picLocks noChangeAspect="1"/>
          </p:cNvPicPr>
          <p:nvPr/>
        </p:nvPicPr>
        <p:blipFill>
          <a:blip r:embed="rId3"/>
          <a:stretch>
            <a:fillRect/>
          </a:stretch>
        </p:blipFill>
        <p:spPr>
          <a:xfrm>
            <a:off x="841248" y="2624328"/>
            <a:ext cx="9114611" cy="3410711"/>
          </a:xfrm>
          <a:prstGeom prst="rect">
            <a:avLst/>
          </a:prstGeom>
          <a:ln w="12700">
            <a:solidFill>
              <a:srgbClr val="D9DBE3"/>
            </a:solid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FINISH PART 1 · 2</a:t>
            </a:r>
          </a:p>
          <a:p>
            <a:r>
              <a:rPr sz="3000">
                <a:solidFill>
                  <a:srgbClr val="F76900"/>
                </a:solidFill>
              </a:rPr>
              <a:t>Built, but not attached yet</a:t>
            </a:r>
          </a:p>
        </p:txBody>
      </p:sp>
      <p:sp>
        <p:nvSpPr>
          <p:cNvPr id="3" name="TextBox 2"/>
          <p:cNvSpPr txBox="1"/>
          <p:nvPr/>
        </p:nvSpPr>
        <p:spPr>
          <a:xfrm>
            <a:off x="841248" y="1828800"/>
            <a:ext cx="10515600" cy="704088"/>
          </a:xfrm>
          <a:prstGeom prst="rect">
            <a:avLst/>
          </a:prstGeom>
          <a:noFill/>
        </p:spPr>
        <p:txBody>
          <a:bodyPr wrap="square" lIns="36576" tIns="27432" rIns="36576" bIns="27432">
            <a:spAutoFit/>
          </a:bodyPr>
          <a:lstStyle/>
          <a:p>
            <a:pPr>
              <a:lnSpc>
                <a:spcPct val="115000"/>
              </a:lnSpc>
            </a:pPr>
            <a:r>
              <a:rPr sz="1800" b="0">
                <a:solidFill>
                  <a:srgbClr val="000E54"/>
                </a:solidFill>
              </a:rPr>
              <a:t>Back on the Custom Question Surveys list, your survey shows 0 under In Projects. That is expected: it is built but not attached yet. Continue to Part 2.</a:t>
            </a:r>
          </a:p>
        </p:txBody>
      </p:sp>
      <p:pic>
        <p:nvPicPr>
          <p:cNvPr id="4" name="Picture 3" descr="s15_inprojects.png"/>
          <p:cNvPicPr>
            <a:picLocks noChangeAspect="1"/>
          </p:cNvPicPr>
          <p:nvPr/>
        </p:nvPicPr>
        <p:blipFill>
          <a:blip r:embed="rId3"/>
          <a:stretch>
            <a:fillRect/>
          </a:stretch>
        </p:blipFill>
        <p:spPr>
          <a:xfrm>
            <a:off x="841248" y="2624328"/>
            <a:ext cx="10515600" cy="1752600"/>
          </a:xfrm>
          <a:prstGeom prst="rect">
            <a:avLst/>
          </a:prstGeom>
          <a:ln w="12700">
            <a:solidFill>
              <a:srgbClr val="D9DBE3"/>
            </a:solid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Part 2: Attach Your Survey</a:t>
            </a:r>
          </a:p>
        </p:txBody>
      </p:sp>
      <p:sp>
        <p:nvSpPr>
          <p:cNvPr id="3" name="Text Placeholder 2"/>
          <p:cNvSpPr>
            <a:spLocks noGrp="1"/>
          </p:cNvSpPr>
          <p:nvPr>
            <p:ph type="body" idx="1"/>
          </p:nvPr>
        </p:nvSpPr>
        <p:spPr/>
        <p:txBody>
          <a:bodyPr/>
          <a:lstStyle/>
          <a:p>
            <a:r>
              <a:t>Nothing reaches students until your survey is attached</a:t>
            </a:r>
          </a:p>
        </p:txBody>
      </p:sp>
      <p:pic>
        <p:nvPicPr>
          <p:cNvPr id="4" name="Picture 3" descr="image.jpg"/>
          <p:cNvPicPr>
            <a:picLocks noChangeAspect="1"/>
          </p:cNvPicPr>
          <p:nvPr/>
        </p:nvPicPr>
        <p:blipFill>
          <a:blip r:embed="rId3"/>
          <a:stretch>
            <a:fillRect/>
          </a:stretch>
        </p:blipFill>
        <p:spPr>
          <a:xfrm>
            <a:off x="0" y="0"/>
            <a:ext cx="12192000" cy="356616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PART 2 · STEP 1</a:t>
            </a:r>
          </a:p>
          <a:p>
            <a:r>
              <a:rPr sz="3000">
                <a:solidFill>
                  <a:srgbClr val="F76900"/>
                </a:solidFill>
              </a:rPr>
              <a:t>Open your project from Home</a:t>
            </a:r>
          </a:p>
        </p:txBody>
      </p:sp>
      <p:sp>
        <p:nvSpPr>
          <p:cNvPr id="3" name="TextBox 2"/>
          <p:cNvSpPr txBox="1"/>
          <p:nvPr/>
        </p:nvSpPr>
        <p:spPr>
          <a:xfrm>
            <a:off x="841248" y="1828800"/>
            <a:ext cx="3931920" cy="2338578"/>
          </a:xfrm>
          <a:prstGeom prst="rect">
            <a:avLst/>
          </a:prstGeom>
          <a:noFill/>
        </p:spPr>
        <p:txBody>
          <a:bodyPr wrap="square" lIns="36576" tIns="27432" rIns="36576" bIns="27432">
            <a:spAutoFit/>
          </a:bodyPr>
          <a:lstStyle/>
          <a:p>
            <a:pPr>
              <a:lnSpc>
                <a:spcPct val="115000"/>
              </a:lnSpc>
            </a:pPr>
            <a:r>
              <a:rPr sz="1500" b="0">
                <a:solidFill>
                  <a:srgbClr val="000E54"/>
                </a:solidFill>
              </a:rPr>
              <a:t>Go to your Home page. In the My Courses in Custom Question Projects box, click the name of the project you want to add questions to (for example, 2026 Fall | Course Feedback). This opens the project page. A project is the system's name for one term's course feedback.</a:t>
            </a:r>
          </a:p>
        </p:txBody>
      </p:sp>
      <p:sp>
        <p:nvSpPr>
          <p:cNvPr id="4" name="Rectangle 3"/>
          <p:cNvSpPr/>
          <p:nvPr/>
        </p:nvSpPr>
        <p:spPr>
          <a:xfrm>
            <a:off x="841248" y="4626864"/>
            <a:ext cx="3931920" cy="140817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200" b="1">
                <a:solidFill>
                  <a:srgbClr val="D74100"/>
                </a:solidFill>
              </a:rPr>
              <a:t>Tip: </a:t>
            </a:r>
            <a:r>
              <a:rPr sz="1200">
                <a:solidFill>
                  <a:srgbClr val="000E54"/>
                </a:solidFill>
              </a:rPr>
              <a:t>Only add questions to a project whose courses say Open for Questions. If two projects are listed, check that you are choosing the one you mean, such as end-of-course feedback rather than mid-course feedback.</a:t>
            </a:r>
          </a:p>
        </p:txBody>
      </p:sp>
      <p:sp>
        <p:nvSpPr>
          <p:cNvPr id="5" name="Rectangle 4"/>
          <p:cNvSpPr/>
          <p:nvPr/>
        </p:nvSpPr>
        <p:spPr>
          <a:xfrm>
            <a:off x="841248" y="4626864"/>
            <a:ext cx="64008" cy="140817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s02_home.png"/>
          <p:cNvPicPr>
            <a:picLocks noChangeAspect="1"/>
          </p:cNvPicPr>
          <p:nvPr/>
        </p:nvPicPr>
        <p:blipFill>
          <a:blip r:embed="rId3"/>
          <a:stretch>
            <a:fillRect/>
          </a:stretch>
        </p:blipFill>
        <p:spPr>
          <a:xfrm>
            <a:off x="5138928" y="1828800"/>
            <a:ext cx="2280924" cy="4206240"/>
          </a:xfrm>
          <a:prstGeom prst="rect">
            <a:avLst/>
          </a:prstGeom>
          <a:ln w="12700">
            <a:solidFill>
              <a:srgbClr val="D9DBE3"/>
            </a:solid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PART 2 · STEP 2</a:t>
            </a:r>
          </a:p>
          <a:p>
            <a:r>
              <a:rPr sz="3000">
                <a:solidFill>
                  <a:srgbClr val="F76900"/>
                </a:solidFill>
              </a:rPr>
              <a:t>Click Add Survey</a:t>
            </a:r>
          </a:p>
        </p:txBody>
      </p:sp>
      <p:sp>
        <p:nvSpPr>
          <p:cNvPr id="3" name="TextBox 2"/>
          <p:cNvSpPr txBox="1"/>
          <p:nvPr/>
        </p:nvSpPr>
        <p:spPr>
          <a:xfrm>
            <a:off x="841248" y="1828800"/>
            <a:ext cx="10515600" cy="704088"/>
          </a:xfrm>
          <a:prstGeom prst="rect">
            <a:avLst/>
          </a:prstGeom>
          <a:noFill/>
        </p:spPr>
        <p:txBody>
          <a:bodyPr wrap="square" lIns="36576" tIns="27432" rIns="36576" bIns="27432">
            <a:spAutoFit/>
          </a:bodyPr>
          <a:lstStyle/>
          <a:p>
            <a:pPr>
              <a:lnSpc>
                <a:spcPct val="115000"/>
              </a:lnSpc>
            </a:pPr>
            <a:r>
              <a:rPr sz="1800" b="0">
                <a:solidFill>
                  <a:srgbClr val="000E54"/>
                </a:solidFill>
              </a:rPr>
              <a:t>On the project page, check Project Access Dates on the left to see when each course opens and closes for questions. Then click Add Survey on the right.</a:t>
            </a:r>
          </a:p>
        </p:txBody>
      </p:sp>
      <p:pic>
        <p:nvPicPr>
          <p:cNvPr id="4" name="Picture 3" descr="s18_dashboard.png"/>
          <p:cNvPicPr>
            <a:picLocks noChangeAspect="1"/>
          </p:cNvPicPr>
          <p:nvPr/>
        </p:nvPicPr>
        <p:blipFill>
          <a:blip r:embed="rId3"/>
          <a:stretch>
            <a:fillRect/>
          </a:stretch>
        </p:blipFill>
        <p:spPr>
          <a:xfrm>
            <a:off x="841248" y="2624328"/>
            <a:ext cx="8928598" cy="3410711"/>
          </a:xfrm>
          <a:prstGeom prst="rect">
            <a:avLst/>
          </a:prstGeom>
          <a:ln w="12700">
            <a:solidFill>
              <a:srgbClr val="D9DBE3"/>
            </a:solid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PART 2 · STEP 3</a:t>
            </a:r>
          </a:p>
          <a:p>
            <a:r>
              <a:rPr sz="3000">
                <a:solidFill>
                  <a:srgbClr val="F76900"/>
                </a:solidFill>
              </a:rPr>
              <a:t>Select your survey</a:t>
            </a:r>
          </a:p>
        </p:txBody>
      </p:sp>
      <p:sp>
        <p:nvSpPr>
          <p:cNvPr id="3" name="TextBox 2"/>
          <p:cNvSpPr txBox="1"/>
          <p:nvPr/>
        </p:nvSpPr>
        <p:spPr>
          <a:xfrm>
            <a:off x="841248" y="1828800"/>
            <a:ext cx="3931920" cy="1513078"/>
          </a:xfrm>
          <a:prstGeom prst="rect">
            <a:avLst/>
          </a:prstGeom>
          <a:noFill/>
        </p:spPr>
        <p:txBody>
          <a:bodyPr wrap="square" lIns="36576" tIns="27432" rIns="36576" bIns="27432">
            <a:spAutoFit/>
          </a:bodyPr>
          <a:lstStyle/>
          <a:p>
            <a:pPr>
              <a:lnSpc>
                <a:spcPct val="115000"/>
              </a:lnSpc>
            </a:pPr>
            <a:r>
              <a:rPr sz="1700" b="0">
                <a:solidFill>
                  <a:srgbClr val="000E54"/>
                </a:solidFill>
              </a:rPr>
              <a:t>Step 1, Select Survey: click the circle next to your survey. The counter confirms how many questions it contains. Click Next.</a:t>
            </a:r>
          </a:p>
        </p:txBody>
      </p:sp>
      <p:sp>
        <p:nvSpPr>
          <p:cNvPr id="4" name="Rectangle 3"/>
          <p:cNvSpPr/>
          <p:nvPr/>
        </p:nvSpPr>
        <p:spPr>
          <a:xfrm>
            <a:off x="841248" y="4659883"/>
            <a:ext cx="3931920" cy="137515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400" b="1">
                <a:solidFill>
                  <a:srgbClr val="D74100"/>
                </a:solidFill>
              </a:rPr>
              <a:t>Tip: </a:t>
            </a:r>
            <a:r>
              <a:rPr sz="1400">
                <a:solidFill>
                  <a:srgbClr val="000E54"/>
                </a:solidFill>
              </a:rPr>
              <a:t>The panel on the right previews the Main Survey questions your students will already see. Scan it so you do not ask the same thing twice.</a:t>
            </a:r>
          </a:p>
        </p:txBody>
      </p:sp>
      <p:sp>
        <p:nvSpPr>
          <p:cNvPr id="5" name="Rectangle 4"/>
          <p:cNvSpPr/>
          <p:nvPr/>
        </p:nvSpPr>
        <p:spPr>
          <a:xfrm>
            <a:off x="841248" y="4659883"/>
            <a:ext cx="64008" cy="137515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s19_selectsurvey.png"/>
          <p:cNvPicPr>
            <a:picLocks noChangeAspect="1"/>
          </p:cNvPicPr>
          <p:nvPr/>
        </p:nvPicPr>
        <p:blipFill>
          <a:blip r:embed="rId3"/>
          <a:stretch>
            <a:fillRect/>
          </a:stretch>
        </p:blipFill>
        <p:spPr>
          <a:xfrm>
            <a:off x="5138928" y="1828800"/>
            <a:ext cx="6217920" cy="3289421"/>
          </a:xfrm>
          <a:prstGeom prst="rect">
            <a:avLst/>
          </a:prstGeom>
          <a:ln w="12700">
            <a:solidFill>
              <a:srgbClr val="D9DBE3"/>
            </a:solid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PART 2 · STEP 4</a:t>
            </a:r>
          </a:p>
          <a:p>
            <a:r>
              <a:rPr sz="3000">
                <a:solidFill>
                  <a:srgbClr val="F76900"/>
                </a:solidFill>
              </a:rPr>
              <a:t>Choose your course(s)</a:t>
            </a:r>
          </a:p>
        </p:txBody>
      </p:sp>
      <p:sp>
        <p:nvSpPr>
          <p:cNvPr id="3" name="Rectangle 2"/>
          <p:cNvSpPr/>
          <p:nvPr/>
        </p:nvSpPr>
        <p:spPr>
          <a:xfrm>
            <a:off x="841248" y="2921508"/>
            <a:ext cx="10515600" cy="45059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400" b="1">
                <a:solidFill>
                  <a:srgbClr val="D74100"/>
                </a:solidFill>
              </a:rPr>
              <a:t>Tip: </a:t>
            </a:r>
            <a:r>
              <a:rPr sz="1400">
                <a:solidFill>
                  <a:srgbClr val="000E54"/>
                </a:solidFill>
              </a:rPr>
              <a:t>Your questions go to every student enrolled in the courses you check.</a:t>
            </a:r>
          </a:p>
        </p:txBody>
      </p:sp>
      <p:sp>
        <p:nvSpPr>
          <p:cNvPr id="4" name="Rectangle 3"/>
          <p:cNvSpPr/>
          <p:nvPr/>
        </p:nvSpPr>
        <p:spPr>
          <a:xfrm>
            <a:off x="841248" y="2921508"/>
            <a:ext cx="64008" cy="45059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8" y="1828800"/>
            <a:ext cx="10515600" cy="1001268"/>
          </a:xfrm>
          <a:prstGeom prst="rect">
            <a:avLst/>
          </a:prstGeom>
          <a:noFill/>
        </p:spPr>
        <p:txBody>
          <a:bodyPr wrap="square" lIns="36576" tIns="27432" rIns="36576" bIns="27432">
            <a:spAutoFit/>
          </a:bodyPr>
          <a:lstStyle/>
          <a:p>
            <a:pPr>
              <a:lnSpc>
                <a:spcPct val="115000"/>
              </a:lnSpc>
            </a:pPr>
            <a:r>
              <a:rPr sz="1800" b="0">
                <a:solidFill>
                  <a:srgbClr val="000E54"/>
                </a:solidFill>
              </a:rPr>
              <a:t>Step 2, Choose Destinations: check each course that should receive your questions, or check Select All. If you teach many sections, use Search Courses. Click Finish &amp; Add.</a:t>
            </a:r>
          </a:p>
        </p:txBody>
      </p:sp>
      <p:pic>
        <p:nvPicPr>
          <p:cNvPr id="6" name="Picture 5" descr="s20_courses.png"/>
          <p:cNvPicPr>
            <a:picLocks noChangeAspect="1"/>
          </p:cNvPicPr>
          <p:nvPr/>
        </p:nvPicPr>
        <p:blipFill>
          <a:blip r:embed="rId3"/>
          <a:stretch>
            <a:fillRect/>
          </a:stretch>
        </p:blipFill>
        <p:spPr>
          <a:xfrm>
            <a:off x="841248" y="3509264"/>
            <a:ext cx="5639034" cy="2525775"/>
          </a:xfrm>
          <a:prstGeom prst="rect">
            <a:avLst/>
          </a:prstGeom>
          <a:ln w="12700">
            <a:solidFill>
              <a:srgbClr val="D9DBE3"/>
            </a:solid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PART 2 · STEP 5</a:t>
            </a:r>
          </a:p>
          <a:p>
            <a:r>
              <a:rPr sz="3000">
                <a:solidFill>
                  <a:srgbClr val="F76900"/>
                </a:solidFill>
              </a:rPr>
              <a:t>Confirm it was added</a:t>
            </a:r>
          </a:p>
        </p:txBody>
      </p:sp>
      <p:sp>
        <p:nvSpPr>
          <p:cNvPr id="3" name="TextBox 2"/>
          <p:cNvSpPr txBox="1"/>
          <p:nvPr/>
        </p:nvSpPr>
        <p:spPr>
          <a:xfrm>
            <a:off x="841248" y="1828800"/>
            <a:ext cx="10515600" cy="704088"/>
          </a:xfrm>
          <a:prstGeom prst="rect">
            <a:avLst/>
          </a:prstGeom>
          <a:noFill/>
        </p:spPr>
        <p:txBody>
          <a:bodyPr wrap="square" lIns="36576" tIns="27432" rIns="36576" bIns="27432">
            <a:spAutoFit/>
          </a:bodyPr>
          <a:lstStyle/>
          <a:p>
            <a:pPr>
              <a:lnSpc>
                <a:spcPct val="115000"/>
              </a:lnSpc>
            </a:pPr>
            <a:r>
              <a:rPr sz="1800" b="0">
                <a:solidFill>
                  <a:srgbClr val="000E54"/>
                </a:solidFill>
              </a:rPr>
              <a:t>Your survey now appears under My Surveys in this Project with its number of questions, and the count at the top goes up.</a:t>
            </a:r>
          </a:p>
        </p:txBody>
      </p:sp>
      <p:pic>
        <p:nvPicPr>
          <p:cNvPr id="4" name="Picture 3" descr="s21_success.png"/>
          <p:cNvPicPr>
            <a:picLocks noChangeAspect="1"/>
          </p:cNvPicPr>
          <p:nvPr/>
        </p:nvPicPr>
        <p:blipFill>
          <a:blip r:embed="rId3"/>
          <a:stretch>
            <a:fillRect/>
          </a:stretch>
        </p:blipFill>
        <p:spPr>
          <a:xfrm>
            <a:off x="841248" y="2624328"/>
            <a:ext cx="8978699" cy="3410711"/>
          </a:xfrm>
          <a:prstGeom prst="rect">
            <a:avLst/>
          </a:prstGeom>
          <a:ln w="12700">
            <a:solidFill>
              <a:srgbClr val="D9DBE3"/>
            </a:solid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ANOTHER WAY TO OPEN A PROJECT · 1</a:t>
            </a:r>
          </a:p>
          <a:p>
            <a:r>
              <a:rPr sz="3000">
                <a:solidFill>
                  <a:srgbClr val="F76900"/>
                </a:solidFill>
              </a:rPr>
              <a:t>Open Custom Questions Projects</a:t>
            </a:r>
          </a:p>
        </p:txBody>
      </p:sp>
      <p:sp>
        <p:nvSpPr>
          <p:cNvPr id="3" name="TextBox 2"/>
          <p:cNvSpPr txBox="1"/>
          <p:nvPr/>
        </p:nvSpPr>
        <p:spPr>
          <a:xfrm>
            <a:off x="841248" y="1828800"/>
            <a:ext cx="10515600" cy="704088"/>
          </a:xfrm>
          <a:prstGeom prst="rect">
            <a:avLst/>
          </a:prstGeom>
          <a:noFill/>
        </p:spPr>
        <p:txBody>
          <a:bodyPr wrap="square" lIns="36576" tIns="27432" rIns="36576" bIns="27432">
            <a:spAutoFit/>
          </a:bodyPr>
          <a:lstStyle/>
          <a:p>
            <a:pPr>
              <a:lnSpc>
                <a:spcPct val="115000"/>
              </a:lnSpc>
            </a:pPr>
            <a:r>
              <a:rPr sz="1800" b="0">
                <a:solidFill>
                  <a:srgbClr val="000E54"/>
                </a:solidFill>
              </a:rPr>
              <a:t>You can also reach your projects from the menu bar: click Custom Questions, then Custom Questions Projects.</a:t>
            </a:r>
          </a:p>
        </p:txBody>
      </p:sp>
      <p:pic>
        <p:nvPicPr>
          <p:cNvPr id="4" name="Picture 3" descr="s16_menu_projects.png"/>
          <p:cNvPicPr>
            <a:picLocks noChangeAspect="1"/>
          </p:cNvPicPr>
          <p:nvPr/>
        </p:nvPicPr>
        <p:blipFill>
          <a:blip r:embed="rId3"/>
          <a:stretch>
            <a:fillRect/>
          </a:stretch>
        </p:blipFill>
        <p:spPr>
          <a:xfrm>
            <a:off x="841248" y="2624328"/>
            <a:ext cx="9182686" cy="3410711"/>
          </a:xfrm>
          <a:prstGeom prst="rect">
            <a:avLst/>
          </a:prstGeom>
          <a:ln w="12700">
            <a:solidFill>
              <a:srgbClr val="D9DBE3"/>
            </a:solid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ANOTHER WAY TO OPEN A PROJECT · 2</a:t>
            </a:r>
          </a:p>
          <a:p>
            <a:r>
              <a:rPr sz="3000">
                <a:solidFill>
                  <a:srgbClr val="F76900"/>
                </a:solidFill>
              </a:rPr>
              <a:t>Pick the open project</a:t>
            </a:r>
          </a:p>
        </p:txBody>
      </p:sp>
      <p:sp>
        <p:nvSpPr>
          <p:cNvPr id="3" name="TextBox 2"/>
          <p:cNvSpPr txBox="1"/>
          <p:nvPr/>
        </p:nvSpPr>
        <p:spPr>
          <a:xfrm>
            <a:off x="841248" y="1828800"/>
            <a:ext cx="10515600" cy="1001268"/>
          </a:xfrm>
          <a:prstGeom prst="rect">
            <a:avLst/>
          </a:prstGeom>
          <a:noFill/>
        </p:spPr>
        <p:txBody>
          <a:bodyPr wrap="square" lIns="36576" tIns="27432" rIns="36576" bIns="27432">
            <a:spAutoFit/>
          </a:bodyPr>
          <a:lstStyle/>
          <a:p>
            <a:pPr>
              <a:lnSpc>
                <a:spcPct val="115000"/>
              </a:lnSpc>
            </a:pPr>
            <a:r>
              <a:rPr sz="1800" b="0">
                <a:solidFill>
                  <a:srgbClr val="000E54"/>
                </a:solidFill>
              </a:rPr>
              <a:t>On the Attach Surveys to Projects page, click the project whose Status says Open. The Access From and Access Until columns show the window for adding questions.</a:t>
            </a:r>
          </a:p>
        </p:txBody>
      </p:sp>
      <p:pic>
        <p:nvPicPr>
          <p:cNvPr id="4" name="Picture 3" descr="s17_projectlist.png"/>
          <p:cNvPicPr>
            <a:picLocks noChangeAspect="1"/>
          </p:cNvPicPr>
          <p:nvPr/>
        </p:nvPicPr>
        <p:blipFill>
          <a:blip r:embed="rId3"/>
          <a:stretch>
            <a:fillRect/>
          </a:stretch>
        </p:blipFill>
        <p:spPr>
          <a:xfrm>
            <a:off x="841248" y="2921508"/>
            <a:ext cx="10515600" cy="2628900"/>
          </a:xfrm>
          <a:prstGeom prst="rect">
            <a:avLst/>
          </a:prstGeom>
          <a:ln w="12700">
            <a:solidFill>
              <a:srgbClr val="D9DBE3"/>
            </a:solid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CONFIRM IT WORKED · 1</a:t>
            </a:r>
          </a:p>
          <a:p>
            <a:r>
              <a:rPr sz="3000">
                <a:solidFill>
                  <a:srgbClr val="F76900"/>
                </a:solidFill>
              </a:rPr>
              <a:t>Check your Home page</a:t>
            </a:r>
          </a:p>
        </p:txBody>
      </p:sp>
      <p:sp>
        <p:nvSpPr>
          <p:cNvPr id="3" name="TextBox 2"/>
          <p:cNvSpPr txBox="1"/>
          <p:nvPr/>
        </p:nvSpPr>
        <p:spPr>
          <a:xfrm>
            <a:off x="841248" y="1828800"/>
            <a:ext cx="3931920" cy="2074418"/>
          </a:xfrm>
          <a:prstGeom prst="rect">
            <a:avLst/>
          </a:prstGeom>
          <a:noFill/>
        </p:spPr>
        <p:txBody>
          <a:bodyPr wrap="square" lIns="36576" tIns="27432" rIns="36576" bIns="27432">
            <a:spAutoFit/>
          </a:bodyPr>
          <a:lstStyle/>
          <a:p>
            <a:pPr>
              <a:lnSpc>
                <a:spcPct val="115000"/>
              </a:lnSpc>
            </a:pPr>
            <a:r>
              <a:rPr sz="1700" b="0">
                <a:solidFill>
                  <a:srgbClr val="000E54"/>
                </a:solidFill>
              </a:rPr>
              <a:t>Return to your Home page. The My Courses in Custom Question Projects box now shows how many questions you added to each course. If it still says no questions, repeat Part 2.</a:t>
            </a:r>
          </a:p>
        </p:txBody>
      </p:sp>
      <p:pic>
        <p:nvPicPr>
          <p:cNvPr id="4" name="Picture 3" descr="s23_verify.png"/>
          <p:cNvPicPr>
            <a:picLocks noChangeAspect="1"/>
          </p:cNvPicPr>
          <p:nvPr/>
        </p:nvPicPr>
        <p:blipFill>
          <a:blip r:embed="rId3"/>
          <a:stretch>
            <a:fillRect/>
          </a:stretch>
        </p:blipFill>
        <p:spPr>
          <a:xfrm>
            <a:off x="5138928" y="1828800"/>
            <a:ext cx="4769575" cy="4206240"/>
          </a:xfrm>
          <a:prstGeom prst="rect">
            <a:avLst/>
          </a:prstGeom>
          <a:ln w="12700">
            <a:solidFill>
              <a:srgbClr val="D9DBE3"/>
            </a:solid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CONFIRM IT WORKED · 2</a:t>
            </a:r>
          </a:p>
          <a:p>
            <a:r>
              <a:rPr sz="3000">
                <a:solidFill>
                  <a:srgbClr val="F76900"/>
                </a:solidFill>
              </a:rPr>
              <a:t>Check the project list</a:t>
            </a:r>
          </a:p>
        </p:txBody>
      </p:sp>
      <p:sp>
        <p:nvSpPr>
          <p:cNvPr id="3" name="TextBox 2"/>
          <p:cNvSpPr txBox="1"/>
          <p:nvPr/>
        </p:nvSpPr>
        <p:spPr>
          <a:xfrm>
            <a:off x="841248" y="1828800"/>
            <a:ext cx="10515600" cy="1001268"/>
          </a:xfrm>
          <a:prstGeom prst="rect">
            <a:avLst/>
          </a:prstGeom>
          <a:noFill/>
        </p:spPr>
        <p:txBody>
          <a:bodyPr wrap="square" lIns="36576" tIns="27432" rIns="36576" bIns="27432">
            <a:spAutoFit/>
          </a:bodyPr>
          <a:lstStyle/>
          <a:p>
            <a:pPr>
              <a:lnSpc>
                <a:spcPct val="115000"/>
              </a:lnSpc>
            </a:pPr>
            <a:r>
              <a:rPr sz="1800" b="0">
                <a:solidFill>
                  <a:srgbClr val="000E54"/>
                </a:solidFill>
              </a:rPr>
              <a:t>You can also check the Attach Surveys to Projects page (Custom Questions, then Custom Questions Projects). The Added to # Courses column shows how many of your courses received the survey.</a:t>
            </a:r>
          </a:p>
        </p:txBody>
      </p:sp>
      <p:pic>
        <p:nvPicPr>
          <p:cNvPr id="4" name="Picture 3" descr="s23b_added.png"/>
          <p:cNvPicPr>
            <a:picLocks noChangeAspect="1"/>
          </p:cNvPicPr>
          <p:nvPr/>
        </p:nvPicPr>
        <p:blipFill>
          <a:blip r:embed="rId3"/>
          <a:stretch>
            <a:fillRect/>
          </a:stretch>
        </p:blipFill>
        <p:spPr>
          <a:xfrm>
            <a:off x="841248" y="2921508"/>
            <a:ext cx="10515600" cy="2628900"/>
          </a:xfrm>
          <a:prstGeom prst="rect">
            <a:avLst/>
          </a:prstGeom>
          <a:ln w="12700">
            <a:solidFill>
              <a:srgbClr val="D9DBE3"/>
            </a:solid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MAKING CHANGES LATER · 1</a:t>
            </a:r>
          </a:p>
          <a:p>
            <a:r>
              <a:rPr sz="3000">
                <a:solidFill>
                  <a:srgbClr val="F76900"/>
                </a:solidFill>
              </a:rPr>
              <a:t>Adjust or remove a survey</a:t>
            </a:r>
          </a:p>
        </p:txBody>
      </p:sp>
      <p:sp>
        <p:nvSpPr>
          <p:cNvPr id="3" name="Rectangle 2"/>
          <p:cNvSpPr/>
          <p:nvPr/>
        </p:nvSpPr>
        <p:spPr>
          <a:xfrm>
            <a:off x="841248" y="2921508"/>
            <a:ext cx="10515600" cy="68173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400" b="1">
                <a:solidFill>
                  <a:srgbClr val="D74100"/>
                </a:solidFill>
              </a:rPr>
              <a:t>Tip: </a:t>
            </a:r>
            <a:r>
              <a:rPr sz="1400">
                <a:solidFill>
                  <a:srgbClr val="000E54"/>
                </a:solidFill>
              </a:rPr>
              <a:t>Adjust Courses changes which courses get the survey. Remove from Project takes it off every course in this project at once.</a:t>
            </a:r>
          </a:p>
        </p:txBody>
      </p:sp>
      <p:sp>
        <p:nvSpPr>
          <p:cNvPr id="4" name="Rectangle 3"/>
          <p:cNvSpPr/>
          <p:nvPr/>
        </p:nvSpPr>
        <p:spPr>
          <a:xfrm>
            <a:off x="841248" y="2921508"/>
            <a:ext cx="64008" cy="68173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8" y="1828800"/>
            <a:ext cx="10515600" cy="1001268"/>
          </a:xfrm>
          <a:prstGeom prst="rect">
            <a:avLst/>
          </a:prstGeom>
          <a:noFill/>
        </p:spPr>
        <p:txBody>
          <a:bodyPr wrap="square" lIns="36576" tIns="27432" rIns="36576" bIns="27432">
            <a:spAutoFit/>
          </a:bodyPr>
          <a:lstStyle/>
          <a:p>
            <a:pPr>
              <a:lnSpc>
                <a:spcPct val="115000"/>
              </a:lnSpc>
            </a:pPr>
            <a:r>
              <a:rPr sz="1800" b="0">
                <a:solidFill>
                  <a:srgbClr val="000E54"/>
                </a:solidFill>
              </a:rPr>
              <a:t>To change which courses get the survey, or to remove it, open the project (Part 2, step 1) and click the three-dot menu next to your survey: Preview Survey, Adjust Courses, or Remove from Project.</a:t>
            </a:r>
          </a:p>
        </p:txBody>
      </p:sp>
      <p:pic>
        <p:nvPicPr>
          <p:cNvPr id="6" name="Picture 5" descr="s22_options.png"/>
          <p:cNvPicPr>
            <a:picLocks noChangeAspect="1"/>
          </p:cNvPicPr>
          <p:nvPr/>
        </p:nvPicPr>
        <p:blipFill>
          <a:blip r:embed="rId3"/>
          <a:stretch>
            <a:fillRect/>
          </a:stretch>
        </p:blipFill>
        <p:spPr>
          <a:xfrm>
            <a:off x="841248" y="3740404"/>
            <a:ext cx="5530661" cy="2294635"/>
          </a:xfrm>
          <a:prstGeom prst="rect">
            <a:avLst/>
          </a:prstGeom>
          <a:ln w="12700">
            <a:solidFill>
              <a:srgbClr val="D9DBE3"/>
            </a:solid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MAKING CHANGES LATER · 2</a:t>
            </a:r>
          </a:p>
          <a:p>
            <a:r>
              <a:rPr sz="3000">
                <a:solidFill>
                  <a:srgbClr val="F76900"/>
                </a:solidFill>
              </a:rPr>
              <a:t>Edit or copy a survey</a:t>
            </a:r>
          </a:p>
        </p:txBody>
      </p:sp>
      <p:sp>
        <p:nvSpPr>
          <p:cNvPr id="3" name="TextBox 2"/>
          <p:cNvSpPr txBox="1"/>
          <p:nvPr/>
        </p:nvSpPr>
        <p:spPr>
          <a:xfrm>
            <a:off x="841248" y="1828800"/>
            <a:ext cx="10515600" cy="704088"/>
          </a:xfrm>
          <a:prstGeom prst="rect">
            <a:avLst/>
          </a:prstGeom>
          <a:noFill/>
        </p:spPr>
        <p:txBody>
          <a:bodyPr wrap="square" lIns="36576" tIns="27432" rIns="36576" bIns="27432">
            <a:spAutoFit/>
          </a:bodyPr>
          <a:lstStyle/>
          <a:p>
            <a:pPr>
              <a:lnSpc>
                <a:spcPct val="115000"/>
              </a:lnSpc>
            </a:pPr>
            <a:r>
              <a:rPr sz="1800" b="0">
                <a:solidFill>
                  <a:srgbClr val="000E54"/>
                </a:solidFill>
              </a:rPr>
              <a:t>To change the questions themselves, go to Custom Questions Surveys, click the three-dot Options menu next to the survey, and choose Edit.</a:t>
            </a:r>
          </a:p>
        </p:txBody>
      </p:sp>
      <p:pic>
        <p:nvPicPr>
          <p:cNvPr id="4" name="Picture 3" descr="s24_listoptions.png"/>
          <p:cNvPicPr>
            <a:picLocks noChangeAspect="1"/>
          </p:cNvPicPr>
          <p:nvPr/>
        </p:nvPicPr>
        <p:blipFill>
          <a:blip r:embed="rId3"/>
          <a:stretch>
            <a:fillRect/>
          </a:stretch>
        </p:blipFill>
        <p:spPr>
          <a:xfrm>
            <a:off x="841248" y="2624328"/>
            <a:ext cx="10515600" cy="1898650"/>
          </a:xfrm>
          <a:prstGeom prst="rect">
            <a:avLst/>
          </a:prstGeom>
          <a:ln w="12700">
            <a:solidFill>
              <a:srgbClr val="D9DBE3"/>
            </a:solid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sz="1400" b="1">
                <a:solidFill>
                  <a:srgbClr val="595959"/>
                </a:solidFill>
              </a:rPr>
              <a:t>MAKING CHANGES LATER · 3</a:t>
            </a:r>
          </a:p>
          <a:p>
            <a:r>
              <a:rPr sz="3000">
                <a:solidFill>
                  <a:srgbClr val="F76900"/>
                </a:solidFill>
              </a:rPr>
              <a:t>Edit as a copy or override</a:t>
            </a:r>
          </a:p>
        </p:txBody>
      </p:sp>
      <p:sp>
        <p:nvSpPr>
          <p:cNvPr id="3" name="TextBox 2"/>
          <p:cNvSpPr txBox="1"/>
          <p:nvPr/>
        </p:nvSpPr>
        <p:spPr>
          <a:xfrm>
            <a:off x="841248" y="1828800"/>
            <a:ext cx="3931920" cy="2487168"/>
          </a:xfrm>
          <a:prstGeom prst="rect">
            <a:avLst/>
          </a:prstGeom>
          <a:noFill/>
        </p:spPr>
        <p:txBody>
          <a:bodyPr wrap="square" lIns="36576" tIns="27432" rIns="36576" bIns="27432">
            <a:spAutoFit/>
          </a:bodyPr>
          <a:lstStyle/>
          <a:p>
            <a:pPr>
              <a:lnSpc>
                <a:spcPct val="115000"/>
              </a:lnSpc>
            </a:pPr>
            <a:r>
              <a:rPr sz="1600" b="0">
                <a:solidFill>
                  <a:srgbClr val="000E54"/>
                </a:solidFill>
              </a:rPr>
              <a:t>If the survey is already attached to a project, a message asks how you want to edit it. Choose Edit as Copy to make a new version and leave the original, and its results, unchanged. Choose Edit as Override only if you want to change the survey everywhere it is used.</a:t>
            </a:r>
          </a:p>
        </p:txBody>
      </p:sp>
      <p:sp>
        <p:nvSpPr>
          <p:cNvPr id="4" name="Rectangle 3"/>
          <p:cNvSpPr/>
          <p:nvPr/>
        </p:nvSpPr>
        <p:spPr>
          <a:xfrm>
            <a:off x="841248" y="4742434"/>
            <a:ext cx="3931920" cy="1292606"/>
          </a:xfrm>
          <a:prstGeom prst="rect">
            <a:avLst/>
          </a:prstGeom>
          <a:solidFill>
            <a:srgbClr val="FFF1E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bIns="54864" rtlCol="0" anchor="ctr"/>
          <a:lstStyle/>
          <a:p>
            <a:pPr algn="l">
              <a:lnSpc>
                <a:spcPct val="115000"/>
              </a:lnSpc>
            </a:pPr>
            <a:r>
              <a:rPr sz="1300" b="1">
                <a:solidFill>
                  <a:srgbClr val="D74100"/>
                </a:solidFill>
              </a:rPr>
              <a:t>Tip: </a:t>
            </a:r>
            <a:r>
              <a:rPr sz="1300">
                <a:solidFill>
                  <a:srgbClr val="000E54"/>
                </a:solidFill>
              </a:rPr>
              <a:t>Edit as Override changes past, present, and future reports for that survey and cannot be undone. If you edit as a copy, attach the new copy to your course in Part 2.</a:t>
            </a:r>
          </a:p>
        </p:txBody>
      </p:sp>
      <p:sp>
        <p:nvSpPr>
          <p:cNvPr id="5" name="Rectangle 4"/>
          <p:cNvSpPr/>
          <p:nvPr/>
        </p:nvSpPr>
        <p:spPr>
          <a:xfrm>
            <a:off x="841248" y="4742434"/>
            <a:ext cx="64008" cy="1292606"/>
          </a:xfrm>
          <a:prstGeom prst="rect">
            <a:avLst/>
          </a:prstGeom>
          <a:solidFill>
            <a:srgbClr val="F76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s25_editcopy.png"/>
          <p:cNvPicPr>
            <a:picLocks noChangeAspect="1"/>
          </p:cNvPicPr>
          <p:nvPr/>
        </p:nvPicPr>
        <p:blipFill>
          <a:blip r:embed="rId3"/>
          <a:stretch>
            <a:fillRect/>
          </a:stretch>
        </p:blipFill>
        <p:spPr>
          <a:xfrm>
            <a:off x="5138928" y="1828800"/>
            <a:ext cx="6217920" cy="3149867"/>
          </a:xfrm>
          <a:prstGeom prst="rect">
            <a:avLst/>
          </a:prstGeom>
          <a:ln w="12700">
            <a:solidFill>
              <a:srgbClr val="D9DBE3"/>
            </a:solid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Questions?</a:t>
            </a:r>
          </a:p>
        </p:txBody>
      </p:sp>
      <p:sp>
        <p:nvSpPr>
          <p:cNvPr id="3" name="TextBox 2"/>
          <p:cNvSpPr txBox="1"/>
          <p:nvPr/>
        </p:nvSpPr>
        <p:spPr>
          <a:xfrm>
            <a:off x="740664" y="4187952"/>
            <a:ext cx="5486400" cy="1188720"/>
          </a:xfrm>
          <a:prstGeom prst="rect">
            <a:avLst/>
          </a:prstGeom>
          <a:noFill/>
        </p:spPr>
        <p:txBody>
          <a:bodyPr wrap="square" lIns="36576" tIns="27432" rIns="36576" bIns="27432">
            <a:spAutoFit/>
          </a:bodyPr>
          <a:lstStyle/>
          <a:p>
            <a:pPr>
              <a:lnSpc>
                <a:spcPct val="115000"/>
              </a:lnSpc>
            </a:pPr>
            <a:r>
              <a:rPr sz="2000" b="0">
                <a:solidFill>
                  <a:srgbClr val="FFFFFF"/>
                </a:solidFill>
              </a:rPr>
              <a:t>Office of Institutional Effectiveness
coursefeedback@syr.edu</a:t>
            </a:r>
          </a:p>
        </p:txBody>
      </p:sp>
    </p:spTree>
  </p:cSld>
  <p:clrMapOvr>
    <a:masterClrMapping/>
  </p:clrMapOvr>
</p:sld>
</file>

<file path=ppt/theme/theme1.xml><?xml version="1.0" encoding="utf-8"?>
<a:theme xmlns:a="http://schemas.openxmlformats.org/drawingml/2006/main" name="Office Theme">
  <a:themeElements>
    <a:clrScheme name="Syracuse University Color Palette">
      <a:dk1>
        <a:srgbClr val="3F403F"/>
      </a:dk1>
      <a:lt1>
        <a:srgbClr val="FFFFFF"/>
      </a:lt1>
      <a:dk2>
        <a:srgbClr val="F76900"/>
      </a:dk2>
      <a:lt2>
        <a:srgbClr val="ADB3B8"/>
      </a:lt2>
      <a:accent1>
        <a:srgbClr val="000E54"/>
      </a:accent1>
      <a:accent2>
        <a:srgbClr val="FF431B"/>
      </a:accent2>
      <a:accent3>
        <a:srgbClr val="FF8E00"/>
      </a:accent3>
      <a:accent4>
        <a:srgbClr val="203299"/>
      </a:accent4>
      <a:accent5>
        <a:srgbClr val="2B72D7"/>
      </a:accent5>
      <a:accent6>
        <a:srgbClr val="F76900"/>
      </a:accent6>
      <a:hlink>
        <a:srgbClr val="D74100"/>
      </a:hlink>
      <a:folHlink>
        <a:srgbClr val="D74100"/>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racuseUniversity_PowerPointTemplate_Sherman-2022" id="{22DD056B-1E74-DA47-9B14-84A07B863C36}" vid="{458E176C-CD81-1143-8AF7-25850257567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ormat xmlns="f9e42896-8b14-4e2f-aa6f-7f161a3378f2" xsi:nil="true"/>
    <Thumbnail xmlns="f9e42896-8b14-4e2f-aa6f-7f161a3378f2" xsi:nil="true"/>
    <ReleaseDate xmlns="f9e42896-8b14-4e2f-aa6f-7f161a3378f2" xsi:nil="true"/>
    <WorkingFileName xmlns="f9e42896-8b14-4e2f-aa6f-7f161a3378f2" xsi:nil="true"/>
    <Status xmlns="f9e42896-8b14-4e2f-aa6f-7f161a3378f2" xsi:nil="true"/>
    <ProjectLead xmlns="f9e42896-8b14-4e2f-aa6f-7f161a3378f2">
      <UserInfo>
        <DisplayName/>
        <AccountId xsi:nil="true"/>
        <AccountType/>
      </UserInfo>
    </ProjectLead>
    <Approver xmlns="f9e42896-8b14-4e2f-aa6f-7f161a3378f2">
      <UserInfo>
        <DisplayName/>
        <AccountId xsi:nil="true"/>
        <AccountType/>
      </UserInfo>
    </Approver>
    <Notes xmlns="f9e42896-8b14-4e2f-aa6f-7f161a3378f2" xsi:nil="true"/>
    <Rights xmlns="f9e42896-8b14-4e2f-aa6f-7f161a3378f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121330CC47A4747807E2CB489A43E62" ma:contentTypeVersion="13" ma:contentTypeDescription="Create a new document." ma:contentTypeScope="" ma:versionID="3cb72eec98e4997e3d72040afd3ec6a2">
  <xsd:schema xmlns:xsd="http://www.w3.org/2001/XMLSchema" xmlns:xs="http://www.w3.org/2001/XMLSchema" xmlns:p="http://schemas.microsoft.com/office/2006/metadata/properties" xmlns:ns2="f9e42896-8b14-4e2f-aa6f-7f161a3378f2" targetNamespace="http://schemas.microsoft.com/office/2006/metadata/properties" ma:root="true" ma:fieldsID="f60ebe5e3c3bfa7c7c0e55351a8a75c5" ns2:_="">
    <xsd:import namespace="f9e42896-8b14-4e2f-aa6f-7f161a3378f2"/>
    <xsd:element name="properties">
      <xsd:complexType>
        <xsd:sequence>
          <xsd:element name="documentManagement">
            <xsd:complexType>
              <xsd:all>
                <xsd:element ref="ns2:Thumbnail" minOccurs="0"/>
                <xsd:element ref="ns2:ReleaseDate" minOccurs="0"/>
                <xsd:element ref="ns2:ProjectLead" minOccurs="0"/>
                <xsd:element ref="ns2:Status" minOccurs="0"/>
                <xsd:element ref="ns2:Format" minOccurs="0"/>
                <xsd:element ref="ns2:Notes" minOccurs="0"/>
                <xsd:element ref="ns2:Approver" minOccurs="0"/>
                <xsd:element ref="ns2:Rights" minOccurs="0"/>
                <xsd:element ref="ns2:MediaServiceMetadata" minOccurs="0"/>
                <xsd:element ref="ns2:MediaServiceFastMetadata" minOccurs="0"/>
                <xsd:element ref="ns2:MediaServiceSearchProperties" minOccurs="0"/>
                <xsd:element ref="ns2:MediaServiceObjectDetectorVersions" minOccurs="0"/>
                <xsd:element ref="ns2:WorkingFile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e42896-8b14-4e2f-aa6f-7f161a3378f2" elementFormDefault="qualified">
    <xsd:import namespace="http://schemas.microsoft.com/office/2006/documentManagement/types"/>
    <xsd:import namespace="http://schemas.microsoft.com/office/infopath/2007/PartnerControls"/>
    <xsd:element name="Thumbnail" ma:index="8" nillable="true" ma:displayName="Thumbnail" ma:format="Thumbnail" ma:internalName="Thumbnail">
      <xsd:simpleType>
        <xsd:restriction base="dms:Unknown"/>
      </xsd:simpleType>
    </xsd:element>
    <xsd:element name="ReleaseDate" ma:index="9" nillable="true" ma:displayName="Release date" ma:format="DateOnly" ma:internalName="ReleaseDate">
      <xsd:simpleType>
        <xsd:restriction base="dms:DateTime"/>
      </xsd:simpleType>
    </xsd:element>
    <xsd:element name="ProjectLead" ma:index="10" nillable="true" ma:displayName="Project lead" ma:format="Dropdown" ma:list="UserInfo" ma:SharePointGroup="0" ma:internalName="ProjectLead">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atus" ma:index="11" nillable="true" ma:displayName="Status" ma:format="Dropdown" ma:internalName="Status">
      <xsd:simpleType>
        <xsd:restriction base="dms:Choice">
          <xsd:enumeration value="Not started"/>
          <xsd:enumeration value="Approved"/>
          <xsd:enumeration value="In progress"/>
          <xsd:enumeration value="Needs review"/>
          <xsd:enumeration value="Done"/>
        </xsd:restriction>
      </xsd:simpleType>
    </xsd:element>
    <xsd:element name="Format" ma:index="12" nillable="true" ma:displayName="Format" ma:format="Dropdown" ma:internalName="Format">
      <xsd:simpleType>
        <xsd:union memberTypes="dms:Text">
          <xsd:simpleType>
            <xsd:restriction base="dms:Choice">
              <xsd:enumeration value="SD"/>
              <xsd:enumeration value="HD"/>
              <xsd:enumeration value="Full HD"/>
              <xsd:enumeration value="Quad HD"/>
              <xsd:enumeration value="2K video"/>
              <xsd:enumeration value="4K video"/>
              <xsd:enumeration value="8K video"/>
            </xsd:restriction>
          </xsd:simpleType>
        </xsd:union>
      </xsd:simpleType>
    </xsd:element>
    <xsd:element name="Notes" ma:index="13" nillable="true" ma:displayName="Notes" ma:format="Dropdown" ma:internalName="Notes">
      <xsd:simpleType>
        <xsd:restriction base="dms:Note">
          <xsd:maxLength value="255"/>
        </xsd:restriction>
      </xsd:simpleType>
    </xsd:element>
    <xsd:element name="Approver" ma:index="14" nillable="true" ma:displayName="Approver" ma:format="Dropdown" ma:list="UserInfo" ma:SharePointGroup="0" ma:internalName="Approv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ights" ma:index="15" nillable="true" ma:displayName="Rights" ma:format="Dropdown" ma:internalName="Rights">
      <xsd:simpleType>
        <xsd:union memberTypes="dms:Text">
          <xsd:simpleType>
            <xsd:restriction base="dms:Choice">
              <xsd:enumeration value="Royalty free"/>
              <xsd:enumeration value="Rights managed"/>
              <xsd:enumeration value="Fair use"/>
            </xsd:restriction>
          </xsd:simpleType>
        </xsd:union>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WorkingFileName" ma:index="20" nillable="true" ma:displayName="Working File Name" ma:description="the name of the file during build. The actual file name should be User Friendly." ma:format="Dropdown" ma:internalName="WorkingFileNam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059163-6604-4366-86B5-DE9E453B1112}">
  <ds:schemaRefs>
    <ds:schemaRef ds:uri="http://schemas.openxmlformats.org/package/2006/metadata/core-properties"/>
    <ds:schemaRef ds:uri="f9e42896-8b14-4e2f-aa6f-7f161a3378f2"/>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purl.org/dc/elements/1.1/"/>
  </ds:schemaRefs>
</ds:datastoreItem>
</file>

<file path=customXml/itemProps2.xml><?xml version="1.0" encoding="utf-8"?>
<ds:datastoreItem xmlns:ds="http://schemas.openxmlformats.org/officeDocument/2006/customXml" ds:itemID="{40EBB931-3271-460E-975D-2B9AE85FE5E7}">
  <ds:schemaRefs>
    <ds:schemaRef ds:uri="http://schemas.microsoft.com/sharepoint/v3/contenttype/forms"/>
  </ds:schemaRefs>
</ds:datastoreItem>
</file>

<file path=customXml/itemProps3.xml><?xml version="1.0" encoding="utf-8"?>
<ds:datastoreItem xmlns:ds="http://schemas.openxmlformats.org/officeDocument/2006/customXml" ds:itemID="{D3AC5E6E-07EB-4974-B543-68653488D6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e42896-8b14-4e2f-aa6f-7f161a3378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Syracuse University - Sherman</Template>
  <TotalTime>0</TotalTime>
  <Words>3311</Words>
  <Application>Microsoft Office PowerPoint</Application>
  <PresentationFormat>Widescreen</PresentationFormat>
  <Paragraphs>201</Paragraphs>
  <Slides>38</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Calibri</vt:lpstr>
      <vt:lpstr>Sherman Sans Bold</vt:lpstr>
      <vt:lpstr>Sherman Sans Book</vt:lpstr>
      <vt:lpstr>Sherman Serif Book</vt:lpstr>
      <vt:lpstr>System Font Regular</vt:lpstr>
      <vt:lpstr>Wingdings</vt:lpstr>
      <vt:lpstr>Office Theme</vt:lpstr>
      <vt:lpstr>Adding Your Own Questions to Course Feedback</vt:lpstr>
      <vt:lpstr>OVERVIEW Two parts, about 10 to 15 minutes</vt:lpstr>
      <vt:lpstr>Before You Start</vt:lpstr>
      <vt:lpstr>BEFORE YOU START · STEP 1 Log in to Course Feedback</vt:lpstr>
      <vt:lpstr>BEFORE YOU START · STEP 2 Switch to the Instructor role</vt:lpstr>
      <vt:lpstr>BEFORE YOU START · STEP 3 Find your courses on the Home page</vt:lpstr>
      <vt:lpstr>Part 1: Build Your Survey</vt:lpstr>
      <vt:lpstr>PART 1 · STEP 1 Open Custom Questions Surveys</vt:lpstr>
      <vt:lpstr>PART 1 · STEP 2 Create a new survey</vt:lpstr>
      <vt:lpstr>PART 1 · STEP 3 Name your survey</vt:lpstr>
      <vt:lpstr>PART 1 · STEP 4 Choose how to add questions</vt:lpstr>
      <vt:lpstr>PART 1 · STEP 4 Four ways to add questions</vt:lpstr>
      <vt:lpstr>PATHS A AND B · ITEM BANKS · 1 Pick one Item Bank</vt:lpstr>
      <vt:lpstr>PATHS A AND B · ITEM BANKS · 2 Use the whole bank</vt:lpstr>
      <vt:lpstr>PATHS A AND B · ITEM BANKS · 3 Or pick only some questions</vt:lpstr>
      <vt:lpstr>PATHS A AND B · ITEM BANKS · 4 Review and reorder</vt:lpstr>
      <vt:lpstr>PATHS A AND B · ITEM BANKS · 5 Move a question</vt:lpstr>
      <vt:lpstr>PATHS A AND B · ITEM BANKS Mid-course Item Banks</vt:lpstr>
      <vt:lpstr>PATH C · WRITE YOUR OWN · 1 Choose a question type</vt:lpstr>
      <vt:lpstr>PATH C · WRITE YOUR OWN Question types</vt:lpstr>
      <vt:lpstr>PATH C · WRITE YOUR OWN · 2 Write your question</vt:lpstr>
      <vt:lpstr>PATH C · WRITE YOUR OWN · 3 Optional settings</vt:lpstr>
      <vt:lpstr>FINISH PART 1 · 1 Preview, then click Done</vt:lpstr>
      <vt:lpstr>FINISH PART 1 · 2 Built, but not attached yet</vt:lpstr>
      <vt:lpstr>Part 2: Attach Your Survey</vt:lpstr>
      <vt:lpstr>PART 2 · STEP 1 Open your project from Home</vt:lpstr>
      <vt:lpstr>PART 2 · STEP 2 Click Add Survey</vt:lpstr>
      <vt:lpstr>PART 2 · STEP 3 Select your survey</vt:lpstr>
      <vt:lpstr>PART 2 · STEP 4 Choose your course(s)</vt:lpstr>
      <vt:lpstr>PART 2 · STEP 5 Confirm it was added</vt:lpstr>
      <vt:lpstr>ANOTHER WAY TO OPEN A PROJECT · 1 Open Custom Questions Projects</vt:lpstr>
      <vt:lpstr>ANOTHER WAY TO OPEN A PROJECT · 2 Pick the open project</vt:lpstr>
      <vt:lpstr>CONFIRM IT WORKED · 1 Check your Home page</vt:lpstr>
      <vt:lpstr>CONFIRM IT WORKED · 2 Check the project list</vt:lpstr>
      <vt:lpstr>MAKING CHANGES LATER · 1 Adjust or remove a survey</vt:lpstr>
      <vt:lpstr>MAKING CHANGES LATER · 2 Edit or copy a survey</vt:lpstr>
      <vt:lpstr>MAKING CHANGES LATER · 3 Edit as a copy or override</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Adding Your Own Questions to Course Feedback</dc:title>
  <dc:subject/>
  <dc:creator>Patrick Schnobrich</dc:creator>
  <cp:keywords/>
  <dc:description/>
  <cp:lastModifiedBy>Patrick Alan Schnobrich</cp:lastModifiedBy>
  <cp:revision>1</cp:revision>
  <dcterms:created xsi:type="dcterms:W3CDTF">2026-10-16T16:52:09Z</dcterms:created>
  <dcterms:modified xsi:type="dcterms:W3CDTF">2026-10-16T19:03:13Z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0x0101006121330CC47A4747807E2CB489A43E62</vt:lpwstr>
  </property>
  <property fmtid="{D5CDD505-2E9C-101B-9397-08002B2CF9AE}" pid="3" name="MediaServiceImageTags">
    <vt:lpwstr/>
  </property>
  <property fmtid="{D5CDD505-2E9C-101B-9397-08002B2CF9AE}" pid="4" name="Order">
    <vt:lpwstr>22300.0000000000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