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77"/>
  </p:normalViewPr>
  <p:slideViewPr>
    <p:cSldViewPr snapToGrid="0">
      <p:cViewPr varScale="1">
        <p:scale>
          <a:sx n="96" d="100"/>
          <a:sy n="96" d="100"/>
        </p:scale>
        <p:origin x="184" y="5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f961822c_6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51f961822c_6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1f961822c_9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51f961822c_9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48a5bc6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548a5bc6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1f961822c_6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51f961822c_6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1f961822c_6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51f961822c_6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1f961822c_9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g51f961822c_9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1f961822c_9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g51f961822c_9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1f961822c_9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g51f961822c_9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5488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1f961822c_9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51f961822c_9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225f7ea7d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225f7ea7d_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225f7ea7d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225f7ea7d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5225f7ea7d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5225f7ea7d_2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diede@syr.edu" TargetMode="External"/><Relationship Id="rId7" Type="http://schemas.openxmlformats.org/officeDocument/2006/relationships/hyperlink" Target="http://assessment.syr.ed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ljohn07@syr.edu" TargetMode="External"/><Relationship Id="rId5" Type="http://schemas.openxmlformats.org/officeDocument/2006/relationships/hyperlink" Target="mailto:lalvut@syr.edu" TargetMode="External"/><Relationship Id="rId4" Type="http://schemas.openxmlformats.org/officeDocument/2006/relationships/hyperlink" Target="http://provost.syr.edu/center-for-teaching-and-learning-excellenc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VHlbRsjA1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1143000" y="384581"/>
            <a:ext cx="6858000" cy="39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44500"/>
              </a:buClr>
              <a:buSzPts val="5300"/>
              <a:buFont typeface="Arial"/>
              <a:buNone/>
            </a:pPr>
            <a:r>
              <a:rPr lang="en" sz="53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Welcome to </a:t>
            </a:r>
            <a:br>
              <a:rPr lang="en" sz="53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53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Ready, Set, Rubric</a:t>
            </a:r>
            <a:endParaRPr sz="5300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44500"/>
              </a:buClr>
              <a:buSzPts val="5300"/>
              <a:buFont typeface="Arial"/>
              <a:buNone/>
            </a:pPr>
            <a:endParaRPr sz="5300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44500"/>
              </a:buClr>
              <a:buSzPts val="5300"/>
              <a:buFont typeface="Arial"/>
              <a:buNone/>
            </a:pPr>
            <a:r>
              <a:rPr lang="en" sz="40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Get Settled and Grab Lunch</a:t>
            </a:r>
            <a:endParaRPr sz="4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44500"/>
              </a:buClr>
              <a:buSzPts val="5300"/>
              <a:buFont typeface="Arial"/>
              <a:buNone/>
            </a:pPr>
            <a:endParaRPr sz="4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44500"/>
              </a:buClr>
              <a:buSzPts val="5300"/>
              <a:buFont typeface="Arial"/>
              <a:buNone/>
            </a:pPr>
            <a:r>
              <a:rPr lang="en" sz="40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Discussion will begin at 12:40</a:t>
            </a:r>
            <a:endParaRPr sz="4000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300"/>
              <a:buFont typeface="Arial"/>
              <a:buNone/>
            </a:pPr>
            <a:r>
              <a:rPr lang="en" sz="30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Class Participation Debrief</a:t>
            </a:r>
            <a:endParaRPr sz="3000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2" name="Google Shape;182;p3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Trebuchet MS"/>
              <a:buChar char="•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What was easy about this exercise?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Trebuchet MS"/>
              <a:buChar char="•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What was challenging? 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Trebuchet MS"/>
              <a:buChar char="•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What did you notice about other rubrics?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Trebuchet MS"/>
              <a:buChar char="•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What questions emerged? </a:t>
            </a:r>
            <a:endParaRPr sz="11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177800" lvl="0" indent="-381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5"/>
          <p:cNvSpPr txBox="1">
            <a:spLocks noGrp="1"/>
          </p:cNvSpPr>
          <p:nvPr>
            <p:ph type="title"/>
          </p:nvPr>
        </p:nvSpPr>
        <p:spPr>
          <a:xfrm>
            <a:off x="628650" y="273848"/>
            <a:ext cx="78867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44500"/>
              </a:buClr>
              <a:buSzPts val="5300"/>
              <a:buFont typeface="Arial"/>
              <a:buNone/>
            </a:pPr>
            <a:r>
              <a:rPr lang="en" sz="40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Rubric Roadmap</a:t>
            </a:r>
            <a:endParaRPr sz="2700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8" name="Google Shape;188;p35"/>
          <p:cNvSpPr txBox="1">
            <a:spLocks noGrp="1"/>
          </p:cNvSpPr>
          <p:nvPr>
            <p:ph type="body" idx="1"/>
          </p:nvPr>
        </p:nvSpPr>
        <p:spPr>
          <a:xfrm>
            <a:off x="628650" y="1106875"/>
            <a:ext cx="7686000" cy="39240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Create a rubric for your own assignment: </a:t>
            </a:r>
            <a:endParaRPr sz="3000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Prepare a clear task description for students (see page 5 of the Rubric Roadmap).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Develop the rubric by working through the four stages: 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13716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AutoNum type="arabicPeriod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Reflect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13716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AutoNum type="arabicPeriod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List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13716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AutoNum type="arabicPeriod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Group and label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13716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AutoNum type="arabicPeriod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Apply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Review the finished rubric to evaluate its overall quality; the meta rubric on page 8 of the Rubric Roadmap can be used to do this.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6"/>
          <p:cNvSpPr txBox="1">
            <a:spLocks noGrp="1"/>
          </p:cNvSpPr>
          <p:nvPr>
            <p:ph type="ctrTitle"/>
          </p:nvPr>
        </p:nvSpPr>
        <p:spPr>
          <a:xfrm>
            <a:off x="1143000" y="460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44500"/>
              </a:buClr>
              <a:buSzPts val="4500"/>
              <a:buFont typeface="Arial"/>
              <a:buNone/>
            </a:pPr>
            <a:r>
              <a:rPr lang="en" sz="30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Thank You for coming to </a:t>
            </a:r>
            <a:br>
              <a:rPr lang="en" sz="30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30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Ready, Set, Rubric</a:t>
            </a:r>
            <a:endParaRPr sz="3000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4" name="Google Shape;194;p36"/>
          <p:cNvSpPr txBox="1">
            <a:spLocks noGrp="1"/>
          </p:cNvSpPr>
          <p:nvPr>
            <p:ph type="subTitle" idx="1"/>
          </p:nvPr>
        </p:nvSpPr>
        <p:spPr>
          <a:xfrm>
            <a:off x="1143000" y="2737084"/>
            <a:ext cx="6981986" cy="1241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Center for Teaching and Learning Excellence</a:t>
            </a:r>
            <a:endParaRPr sz="1100" b="1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Trebuchet MS"/>
                <a:ea typeface="Trebuchet MS"/>
                <a:cs typeface="Trebuchet MS"/>
                <a:sym typeface="Trebuchet MS"/>
              </a:rPr>
              <a:t>Martha Diede - Director - </a:t>
            </a:r>
            <a:r>
              <a:rPr lang="en" sz="1100"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madiede@syr.edu</a:t>
            </a:r>
            <a:r>
              <a:rPr lang="en" sz="110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1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Trebuchet MS"/>
                <a:ea typeface="Trebuchet MS"/>
                <a:cs typeface="Trebuchet MS"/>
                <a:sym typeface="Trebuchet MS"/>
              </a:rPr>
              <a:t>Nicholas Bennett - Program Support Coordinator -  nsbennet@syr.edu</a:t>
            </a:r>
            <a:endParaRPr sz="11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u="sng">
                <a:solidFill>
                  <a:srgbClr val="1155CC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http://provost.syr.edu/center-for-teaching-and-learning-excellence/</a:t>
            </a:r>
            <a:endParaRPr sz="1100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Institutional Effectiveness and Assessment </a:t>
            </a:r>
            <a:endParaRPr sz="1100" b="1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Trebuchet MS"/>
                <a:ea typeface="Trebuchet MS"/>
                <a:cs typeface="Trebuchet MS"/>
                <a:sym typeface="Trebuchet MS"/>
              </a:rPr>
              <a:t>Laura Harrington - Associate Director - </a:t>
            </a:r>
            <a:r>
              <a:rPr lang="en" sz="1100"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5"/>
              </a:rPr>
              <a:t>lalvut@syr.edu</a:t>
            </a:r>
            <a:r>
              <a:rPr lang="en" sz="110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1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Trebuchet MS"/>
                <a:ea typeface="Trebuchet MS"/>
                <a:cs typeface="Trebuchet MS"/>
                <a:sym typeface="Trebuchet MS"/>
              </a:rPr>
              <a:t>Amanda Johnson Sanguiliano - Assessment Associate - </a:t>
            </a:r>
            <a:r>
              <a:rPr lang="en" sz="1100"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6"/>
              </a:rPr>
              <a:t>aljohn07@syr.edu</a:t>
            </a:r>
            <a:r>
              <a:rPr lang="en" sz="110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1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u="sng">
                <a:solidFill>
                  <a:srgbClr val="1155CC"/>
                </a:solidFill>
                <a:latin typeface="Trebuchet MS"/>
                <a:ea typeface="Trebuchet MS"/>
                <a:cs typeface="Trebuchet MS"/>
                <a:sym typeface="Trebuchet MS"/>
                <a:hlinkClick r:id="rId7"/>
              </a:rPr>
              <a:t>http://assessment.syr.edu/</a:t>
            </a:r>
            <a:r>
              <a:rPr lang="en" sz="11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1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1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300"/>
              <a:buFont typeface="Arial"/>
              <a:buNone/>
            </a:pPr>
            <a:r>
              <a:rPr lang="en" sz="30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Ground Rules</a:t>
            </a:r>
            <a:endParaRPr sz="3000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5" name="Google Shape;135;p2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520700" lvl="1" indent="-158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One person speaks at a time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520700" lvl="1" indent="-158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Engage in respectful dialogue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520700" lvl="1" indent="-158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Promote authentic conversations – safe space to speak freely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520700" lvl="1" indent="-158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Listen to understand, not to respond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520700" lvl="1" indent="-158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Trust one another’s experiences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520700" lvl="1" indent="-158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Share concerns or challenges with the group – challenge the idea not the person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520700" lvl="1" indent="-158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Equal participation – be mindful to let others speak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520700" lvl="1" indent="-158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Ask questions; avoid statements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177800" lvl="0" indent="-381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300"/>
              <a:buFont typeface="Arial"/>
              <a:buNone/>
            </a:pPr>
            <a:r>
              <a:rPr lang="en" sz="30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Benefits of Rubrics</a:t>
            </a:r>
            <a:endParaRPr sz="3000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1" name="Google Shape;141;p2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500" b="1">
                <a:latin typeface="Trebuchet MS"/>
                <a:ea typeface="Trebuchet MS"/>
                <a:cs typeface="Trebuchet MS"/>
                <a:sym typeface="Trebuchet MS"/>
              </a:rPr>
              <a:t>For students, rubrics:</a:t>
            </a:r>
            <a:endParaRPr sz="15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Trebuchet MS"/>
              <a:buChar char="●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clarify the instructor’s expectations regarding the assignment,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Trebuchet MS"/>
              <a:buChar char="●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provide criteria for achieving learning objectives, and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Trebuchet MS"/>
              <a:buChar char="●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can be used as a guide when developing their assignment.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5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500" b="1">
                <a:latin typeface="Trebuchet MS"/>
                <a:ea typeface="Trebuchet MS"/>
                <a:cs typeface="Trebuchet MS"/>
                <a:sym typeface="Trebuchet MS"/>
              </a:rPr>
              <a:t>For faculty, rubrics:</a:t>
            </a:r>
            <a:endParaRPr sz="15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500"/>
              <a:buFont typeface="Trebuchet MS"/>
              <a:buChar char="●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can be used to assess any criteria or behavior;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Trebuchet MS"/>
              <a:buChar char="●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help to make the grading process quicker, fairer, and more transparent;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Trebuchet MS"/>
              <a:buChar char="●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allow for consistent grading, from the first assignment through the very last; and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Trebuchet MS"/>
              <a:buChar char="●"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serve as a reliable grading scale.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177800" lvl="0" indent="-381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300"/>
              <a:buFont typeface="Arial"/>
              <a:buNone/>
            </a:pPr>
            <a:r>
              <a:rPr lang="en" sz="3000" dirty="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Types of Rubrics</a:t>
            </a:r>
            <a:endParaRPr sz="3000" dirty="0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7" name="Google Shape;147;p2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Trebuchet MS"/>
                <a:ea typeface="Trebuchet MS"/>
                <a:cs typeface="Trebuchet MS"/>
                <a:sym typeface="Trebuchet MS"/>
              </a:rPr>
              <a:t>Analytic Rubrics - today’s focus</a:t>
            </a:r>
            <a:endParaRPr sz="15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An analytic rubric breaks down the objective into specific component parts. Every section is scored independently using a rating scale.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 b="1">
                <a:latin typeface="Trebuchet MS"/>
                <a:ea typeface="Trebuchet MS"/>
                <a:cs typeface="Trebuchet MS"/>
                <a:sym typeface="Trebuchet MS"/>
              </a:rPr>
              <a:t>Developmental Rubrics</a:t>
            </a:r>
            <a:endParaRPr sz="15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Developmental rubrics are closely related to analytic rubrics to the extent that they also measure skill based on a weighted system.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Trebuchet MS"/>
                <a:ea typeface="Trebuchet MS"/>
                <a:cs typeface="Trebuchet MS"/>
                <a:sym typeface="Trebuchet MS"/>
              </a:rPr>
              <a:t>Holistic Rubrics</a:t>
            </a:r>
            <a:endParaRPr sz="15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Trebuchet MS"/>
                <a:ea typeface="Trebuchet MS"/>
                <a:cs typeface="Trebuchet MS"/>
                <a:sym typeface="Trebuchet MS"/>
              </a:rPr>
              <a:t>A holistic rubric is made up of a single scale with all criteria to be considered together.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177800" lvl="0" indent="-381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 descr="A sample rubric and with its four parts indicated namely task decrption, scale, dimention of the assingment, and performance level description. " title="Parts of a Rubric">
            <a:extLst>
              <a:ext uri="{FF2B5EF4-FFF2-40B4-BE49-F238E27FC236}">
                <a16:creationId xmlns:a16="http://schemas.microsoft.com/office/drawing/2014/main" id="{8D41EB6F-0427-834F-A08D-DA1719CF347D}"/>
              </a:ext>
            </a:extLst>
          </p:cNvPr>
          <p:cNvGrpSpPr/>
          <p:nvPr/>
        </p:nvGrpSpPr>
        <p:grpSpPr>
          <a:xfrm>
            <a:off x="238538" y="596349"/>
            <a:ext cx="8521149" cy="4412974"/>
            <a:chOff x="-1762446" y="-1613341"/>
            <a:chExt cx="14701428" cy="10974874"/>
          </a:xfrm>
        </p:grpSpPr>
        <p:pic>
          <p:nvPicPr>
            <p:cNvPr id="7" name="Picture 6" descr="Sample rubric">
              <a:extLst>
                <a:ext uri="{FF2B5EF4-FFF2-40B4-BE49-F238E27FC236}">
                  <a16:creationId xmlns:a16="http://schemas.microsoft.com/office/drawing/2014/main" id="{C1ED058A-AE22-7B4C-8DF0-BCD85D3DF2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70" t="4648" r="4605" b="8814"/>
            <a:stretch/>
          </p:blipFill>
          <p:spPr bwMode="auto">
            <a:xfrm>
              <a:off x="1824191" y="-1613341"/>
              <a:ext cx="7000893" cy="8650787"/>
            </a:xfrm>
            <a:prstGeom prst="rect">
              <a:avLst/>
            </a:prstGeom>
            <a:ln>
              <a:solidFill>
                <a:sysClr val="window" lastClr="FFFFFF">
                  <a:lumMod val="50000"/>
                </a:sysClr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E890C42-DE51-EA41-AB61-AB076F023B00}"/>
                </a:ext>
              </a:extLst>
            </p:cNvPr>
            <p:cNvGrpSpPr/>
            <p:nvPr/>
          </p:nvGrpSpPr>
          <p:grpSpPr>
            <a:xfrm>
              <a:off x="-1762446" y="-1231125"/>
              <a:ext cx="3938930" cy="1130396"/>
              <a:chOff x="-2172021" y="-1469250"/>
              <a:chExt cx="3938930" cy="1130396"/>
            </a:xfrm>
          </p:grpSpPr>
          <p:sp>
            <p:nvSpPr>
              <p:cNvPr id="19" name="Right Arrow 18">
                <a:extLst>
                  <a:ext uri="{FF2B5EF4-FFF2-40B4-BE49-F238E27FC236}">
                    <a16:creationId xmlns:a16="http://schemas.microsoft.com/office/drawing/2014/main" id="{577BE386-B863-0448-8C4F-34A37CBACDBC}"/>
                  </a:ext>
                </a:extLst>
              </p:cNvPr>
              <p:cNvSpPr/>
              <p:nvPr/>
            </p:nvSpPr>
            <p:spPr>
              <a:xfrm>
                <a:off x="1365509" y="-1006280"/>
                <a:ext cx="401400" cy="204295"/>
              </a:xfrm>
              <a:prstGeom prst="rightArrow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46602CA8-6D9E-2C48-85BD-630787E91BF0}"/>
                  </a:ext>
                </a:extLst>
              </p:cNvPr>
              <p:cNvSpPr/>
              <p:nvPr/>
            </p:nvSpPr>
            <p:spPr>
              <a:xfrm>
                <a:off x="-2172021" y="-1469250"/>
                <a:ext cx="3560587" cy="1130396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200"/>
                  </a:spcAft>
                </a:pPr>
                <a:r>
                  <a:rPr lang="en-US" sz="1100" b="1">
                    <a:solidFill>
                      <a:srgbClr val="000000"/>
                    </a:solidFill>
                    <a:effectLst>
                      <a:outerShdw blurRad="50800" dist="50800" dir="5400000" sx="0" sy="0" algn="ctr">
                        <a:srgbClr val="000000"/>
                      </a:outerShdw>
                    </a:effectLst>
                    <a:latin typeface="Sherman Sans Book" pitchFamily="2" charset="77"/>
                    <a:ea typeface="Arial" panose="020B0604020202020204" pitchFamily="34" charset="0"/>
                  </a:rPr>
                  <a:t>1. Task Description</a:t>
                </a:r>
                <a:endParaRPr lang="en-US" sz="1100"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solidFill>
                      <a:srgbClr val="000000"/>
                    </a:solidFill>
                    <a:effectLst>
                      <a:outerShdw blurRad="50800" dist="50800" dir="5400000" sx="0" sy="0" algn="ctr">
                        <a:srgbClr val="000000"/>
                      </a:outerShdw>
                    </a:effectLst>
                    <a:latin typeface="Sherman Sans Book" pitchFamily="2" charset="77"/>
                    <a:ea typeface="Arial" panose="020B0604020202020204" pitchFamily="34" charset="0"/>
                  </a:rPr>
                  <a:t>What is the assignment?</a:t>
                </a:r>
                <a:endParaRPr lang="en-US" sz="1100"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0D451CB-A23E-2046-AEC6-A21A8FD29847}"/>
                </a:ext>
              </a:extLst>
            </p:cNvPr>
            <p:cNvGrpSpPr/>
            <p:nvPr/>
          </p:nvGrpSpPr>
          <p:grpSpPr>
            <a:xfrm>
              <a:off x="2977292" y="-744018"/>
              <a:ext cx="9961690" cy="1380081"/>
              <a:chOff x="-556376" y="-1448868"/>
              <a:chExt cx="9959766" cy="1380081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21FFD571-1718-2649-A405-4AC4956B5009}"/>
                  </a:ext>
                </a:extLst>
              </p:cNvPr>
              <p:cNvSpPr/>
              <p:nvPr/>
            </p:nvSpPr>
            <p:spPr>
              <a:xfrm>
                <a:off x="-556376" y="-844506"/>
                <a:ext cx="5705470" cy="325397"/>
              </a:xfrm>
              <a:prstGeom prst="ellipse">
                <a:avLst/>
              </a:prstGeom>
              <a:noFill/>
              <a:ln w="28575">
                <a:solidFill>
                  <a:srgbClr val="F67B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" name="Right Arrow 16">
                <a:extLst>
                  <a:ext uri="{FF2B5EF4-FFF2-40B4-BE49-F238E27FC236}">
                    <a16:creationId xmlns:a16="http://schemas.microsoft.com/office/drawing/2014/main" id="{8DB76032-8825-8043-AF57-35B0AFCD4FB9}"/>
                  </a:ext>
                </a:extLst>
              </p:cNvPr>
              <p:cNvSpPr/>
              <p:nvPr/>
            </p:nvSpPr>
            <p:spPr>
              <a:xfrm flipH="1">
                <a:off x="5036818" y="-744257"/>
                <a:ext cx="447674" cy="183309"/>
              </a:xfrm>
              <a:prstGeom prst="rightArrow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B73A5D53-608B-164F-A868-E9F276D0159C}"/>
                  </a:ext>
                </a:extLst>
              </p:cNvPr>
              <p:cNvSpPr/>
              <p:nvPr/>
            </p:nvSpPr>
            <p:spPr>
              <a:xfrm>
                <a:off x="5484492" y="-1448868"/>
                <a:ext cx="3918898" cy="138008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200"/>
                  </a:spcAft>
                </a:pPr>
                <a:r>
                  <a:rPr lang="en-US" sz="1100" b="1">
                    <a:solidFill>
                      <a:srgbClr val="000000"/>
                    </a:solidFill>
                    <a:effectLst>
                      <a:outerShdw blurRad="50800" dist="50800" dir="5400000" sx="0" sy="0" algn="ctr">
                        <a:srgbClr val="000000"/>
                      </a:outerShdw>
                    </a:effectLst>
                    <a:latin typeface="Sherman Sans Book" pitchFamily="2" charset="77"/>
                    <a:ea typeface="Arial" panose="020B0604020202020204" pitchFamily="34" charset="0"/>
                  </a:rPr>
                  <a:t>2. Scale</a:t>
                </a:r>
                <a:endParaRPr lang="en-US" sz="1100"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solidFill>
                      <a:srgbClr val="000000"/>
                    </a:solidFill>
                    <a:effectLst>
                      <a:outerShdw blurRad="50800" dist="50800" dir="5400000" sx="0" sy="0" algn="ctr">
                        <a:srgbClr val="000000"/>
                      </a:outerShdw>
                    </a:effectLst>
                    <a:latin typeface="Sherman Sans Book" pitchFamily="2" charset="77"/>
                    <a:ea typeface="Arial" panose="020B0604020202020204" pitchFamily="34" charset="0"/>
                  </a:rPr>
                  <a:t>What are the levels of achievement?</a:t>
                </a:r>
                <a:endParaRPr lang="en-US" sz="1100"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33AD3D2-5524-674F-AC0F-7F9274FFA6D8}"/>
                </a:ext>
              </a:extLst>
            </p:cNvPr>
            <p:cNvGrpSpPr/>
            <p:nvPr/>
          </p:nvGrpSpPr>
          <p:grpSpPr>
            <a:xfrm>
              <a:off x="-1762446" y="-53977"/>
              <a:ext cx="3859679" cy="6802081"/>
              <a:chOff x="-1761913" y="-1005447"/>
              <a:chExt cx="3858513" cy="6795121"/>
            </a:xfrm>
          </p:grpSpPr>
          <p:sp>
            <p:nvSpPr>
              <p:cNvPr id="14" name="Left Brace 13">
                <a:extLst>
                  <a:ext uri="{FF2B5EF4-FFF2-40B4-BE49-F238E27FC236}">
                    <a16:creationId xmlns:a16="http://schemas.microsoft.com/office/drawing/2014/main" id="{DFE34D91-9870-7F4D-A8C6-6AC4C152AC54}"/>
                  </a:ext>
                </a:extLst>
              </p:cNvPr>
              <p:cNvSpPr/>
              <p:nvPr/>
            </p:nvSpPr>
            <p:spPr>
              <a:xfrm>
                <a:off x="1722842" y="-1005447"/>
                <a:ext cx="373758" cy="6795121"/>
              </a:xfrm>
              <a:prstGeom prst="leftBrace">
                <a:avLst/>
              </a:prstGeom>
              <a:ln w="28575">
                <a:solidFill>
                  <a:srgbClr val="F67B1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" name="Rounded Rectangle 14">
                <a:extLst>
                  <a:ext uri="{FF2B5EF4-FFF2-40B4-BE49-F238E27FC236}">
                    <a16:creationId xmlns:a16="http://schemas.microsoft.com/office/drawing/2014/main" id="{9E19466B-0DEF-0348-ACDB-FB58D92F2114}"/>
                  </a:ext>
                </a:extLst>
              </p:cNvPr>
              <p:cNvSpPr/>
              <p:nvPr/>
            </p:nvSpPr>
            <p:spPr>
              <a:xfrm>
                <a:off x="-1761913" y="1075165"/>
                <a:ext cx="3446645" cy="2633895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200"/>
                  </a:spcAft>
                </a:pPr>
                <a:r>
                  <a:rPr lang="en-US" sz="1100" b="1" dirty="0">
                    <a:solidFill>
                      <a:srgbClr val="000000"/>
                    </a:solidFill>
                    <a:effectLst>
                      <a:outerShdw blurRad="50800" dist="50800" dir="5400000" sx="0" sy="0" algn="ctr">
                        <a:srgbClr val="000000"/>
                      </a:outerShdw>
                    </a:effectLst>
                    <a:latin typeface="Sherman Sans Book" pitchFamily="2" charset="77"/>
                    <a:ea typeface="Arial" panose="020B0604020202020204" pitchFamily="34" charset="0"/>
                  </a:rPr>
                  <a:t>3. Dimensions of the Assignment</a:t>
                </a:r>
                <a:endParaRPr lang="en-US" sz="1100" dirty="0"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solidFill>
                      <a:srgbClr val="000000"/>
                    </a:solidFill>
                    <a:effectLst>
                      <a:outerShdw blurRad="50800" dist="50800" dir="5400000" sx="0" sy="0" algn="ctr">
                        <a:srgbClr val="000000"/>
                      </a:outerShdw>
                    </a:effectLst>
                    <a:latin typeface="Sherman Sans Book" pitchFamily="2" charset="77"/>
                    <a:ea typeface="Arial" panose="020B0604020202020204" pitchFamily="34" charset="0"/>
                  </a:rPr>
                  <a:t>What is the breakdown of the skills/knowledge involved?</a:t>
                </a:r>
                <a:endParaRPr lang="en-US" sz="1100" dirty="0"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96A4C2E-5BB8-454D-B46B-4FAAA7A7F63C}"/>
                </a:ext>
              </a:extLst>
            </p:cNvPr>
            <p:cNvGrpSpPr/>
            <p:nvPr/>
          </p:nvGrpSpPr>
          <p:grpSpPr>
            <a:xfrm>
              <a:off x="3099467" y="6787987"/>
              <a:ext cx="5472099" cy="2573546"/>
              <a:chOff x="-539223" y="1973268"/>
              <a:chExt cx="5473515" cy="2567567"/>
            </a:xfrm>
          </p:grpSpPr>
          <p:sp>
            <p:nvSpPr>
              <p:cNvPr id="12" name="Left Brace 11">
                <a:extLst>
                  <a:ext uri="{FF2B5EF4-FFF2-40B4-BE49-F238E27FC236}">
                    <a16:creationId xmlns:a16="http://schemas.microsoft.com/office/drawing/2014/main" id="{9CF9DD47-2B1C-0E4C-9AA7-AF6537164BF4}"/>
                  </a:ext>
                </a:extLst>
              </p:cNvPr>
              <p:cNvSpPr/>
              <p:nvPr/>
            </p:nvSpPr>
            <p:spPr>
              <a:xfrm rot="16200000">
                <a:off x="2058548" y="-624503"/>
                <a:ext cx="248877" cy="5444419"/>
              </a:xfrm>
              <a:prstGeom prst="leftBrace">
                <a:avLst/>
              </a:prstGeom>
              <a:ln w="28575">
                <a:solidFill>
                  <a:srgbClr val="F67B1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" name="Rounded Rectangle 12">
                <a:extLst>
                  <a:ext uri="{FF2B5EF4-FFF2-40B4-BE49-F238E27FC236}">
                    <a16:creationId xmlns:a16="http://schemas.microsoft.com/office/drawing/2014/main" id="{D5E93B48-0B3B-FA40-A67B-03F12CEEEBB3}"/>
                  </a:ext>
                </a:extLst>
              </p:cNvPr>
              <p:cNvSpPr/>
              <p:nvPr/>
            </p:nvSpPr>
            <p:spPr>
              <a:xfrm>
                <a:off x="-345965" y="2467576"/>
                <a:ext cx="5280257" cy="2073259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200"/>
                  </a:spcAft>
                </a:pPr>
                <a:r>
                  <a:rPr lang="en-US" sz="1100" b="1">
                    <a:solidFill>
                      <a:srgbClr val="000000"/>
                    </a:solidFill>
                    <a:effectLst>
                      <a:outerShdw blurRad="50800" dist="50800" dir="5400000" sx="0" sy="0" algn="ctr">
                        <a:srgbClr val="000000"/>
                      </a:outerShdw>
                    </a:effectLst>
                    <a:latin typeface="Sherman Sans Book" pitchFamily="2" charset="77"/>
                    <a:ea typeface="Arial" panose="020B0604020202020204" pitchFamily="34" charset="0"/>
                  </a:rPr>
                  <a:t>4. Performance Level Descriptions</a:t>
                </a:r>
                <a:endParaRPr lang="en-US" sz="1100"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solidFill>
                      <a:srgbClr val="000000"/>
                    </a:solidFill>
                    <a:effectLst>
                      <a:outerShdw blurRad="50800" dist="50800" dir="5400000" sx="0" sy="0" algn="ctr">
                        <a:srgbClr val="000000"/>
                      </a:outerShdw>
                    </a:effectLst>
                    <a:latin typeface="Sherman Sans Book" pitchFamily="2" charset="77"/>
                    <a:ea typeface="Arial" panose="020B0604020202020204" pitchFamily="34" charset="0"/>
                  </a:rPr>
                  <a:t>What specific feedback can be given for each level of each dimension?</a:t>
                </a:r>
                <a:endParaRPr lang="en-US" sz="1100"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</p:grpSp>
      <p:sp>
        <p:nvSpPr>
          <p:cNvPr id="146" name="Google Shape;146;p28"/>
          <p:cNvSpPr txBox="1">
            <a:spLocks noGrp="1"/>
          </p:cNvSpPr>
          <p:nvPr>
            <p:ph type="title"/>
          </p:nvPr>
        </p:nvSpPr>
        <p:spPr>
          <a:xfrm>
            <a:off x="445770" y="104028"/>
            <a:ext cx="8313917" cy="459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300"/>
              <a:buFont typeface="Arial"/>
              <a:buNone/>
            </a:pPr>
            <a:r>
              <a:rPr lang="en" sz="3000" dirty="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Parts of Rubrics</a:t>
            </a:r>
            <a:endParaRPr sz="3000" dirty="0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27156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44500"/>
              </a:buClr>
              <a:buSzPts val="5300"/>
              <a:buFont typeface="Arial"/>
              <a:buNone/>
            </a:pPr>
            <a:r>
              <a:rPr lang="en" sz="40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Class Participation Rubric</a:t>
            </a:r>
            <a:endParaRPr sz="2700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8" name="Google Shape;158;p30"/>
          <p:cNvSpPr txBox="1">
            <a:spLocks noGrp="1"/>
          </p:cNvSpPr>
          <p:nvPr>
            <p:ph type="body" idx="1"/>
          </p:nvPr>
        </p:nvSpPr>
        <p:spPr>
          <a:xfrm>
            <a:off x="628650" y="1369225"/>
            <a:ext cx="76860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Reflect</a:t>
            </a:r>
            <a:endParaRPr sz="3000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Individually, reflect on aspects of student participation in the classroom.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Consider: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●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What has worked in the past to elicit good participation?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●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What doesn’t work?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●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What is the best way to participate in class?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●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What do you observe (see or hear) when a student is participating well in class?</a:t>
            </a:r>
            <a:endParaRPr sz="15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List</a:t>
            </a:r>
            <a:endParaRPr/>
          </a:p>
        </p:txBody>
      </p:sp>
      <p:sp>
        <p:nvSpPr>
          <p:cNvPr id="164" name="Google Shape;164;p31"/>
          <p:cNvSpPr txBox="1">
            <a:spLocks noGrp="1"/>
          </p:cNvSpPr>
          <p:nvPr>
            <p:ph type="body" idx="1"/>
          </p:nvPr>
        </p:nvSpPr>
        <p:spPr>
          <a:xfrm>
            <a:off x="628650" y="1268050"/>
            <a:ext cx="7886700" cy="3364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On separate sticky notes, jot down descriptive words that communicate what an excellent class participant does.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●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The fewer the words, the better.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●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Each person creates 10 sticky notes.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Group and Label</a:t>
            </a:r>
            <a:endParaRPr/>
          </a:p>
        </p:txBody>
      </p:sp>
      <p:sp>
        <p:nvSpPr>
          <p:cNvPr id="170" name="Google Shape;170;p32"/>
          <p:cNvSpPr txBox="1">
            <a:spLocks noGrp="1"/>
          </p:cNvSpPr>
          <p:nvPr>
            <p:ph type="body" idx="1"/>
          </p:nvPr>
        </p:nvSpPr>
        <p:spPr>
          <a:xfrm>
            <a:off x="628650" y="1268050"/>
            <a:ext cx="7886700" cy="3364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Each group member adds their sticky notes to the large post-it sheet.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Work together to cluster similar ideas, creating 3-7 clusters.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Using the markers, label each cluster.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●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What kind of sticky notes are in the group?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●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A label consists of 1-2 words.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●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Labels will become the rubric dimensions.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Apply</a:t>
            </a:r>
            <a:endParaRPr/>
          </a:p>
        </p:txBody>
      </p:sp>
      <p:sp>
        <p:nvSpPr>
          <p:cNvPr id="176" name="Google Shape;176;p33"/>
          <p:cNvSpPr txBox="1">
            <a:spLocks noGrp="1"/>
          </p:cNvSpPr>
          <p:nvPr>
            <p:ph type="body" idx="1"/>
          </p:nvPr>
        </p:nvSpPr>
        <p:spPr>
          <a:xfrm>
            <a:off x="628650" y="1268050"/>
            <a:ext cx="7886700" cy="3364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Trebuchet MS"/>
                <a:ea typeface="Trebuchet MS"/>
                <a:cs typeface="Trebuchet MS"/>
                <a:sym typeface="Trebuchet MS"/>
              </a:rPr>
              <a:t>Select a 3-point scale from page 6 of the Rubric Roadmap.</a:t>
            </a:r>
            <a:endParaRPr sz="1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Trebuchet MS"/>
                <a:ea typeface="Trebuchet MS"/>
                <a:cs typeface="Trebuchet MS"/>
                <a:sym typeface="Trebuchet MS"/>
              </a:rPr>
              <a:t>Create performance level descriptions.</a:t>
            </a:r>
            <a:endParaRPr sz="1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●"/>
            </a:pPr>
            <a:r>
              <a:rPr lang="en" sz="1800" dirty="0">
                <a:latin typeface="Trebuchet MS"/>
                <a:ea typeface="Trebuchet MS"/>
                <a:cs typeface="Trebuchet MS"/>
                <a:sym typeface="Trebuchet MS"/>
              </a:rPr>
              <a:t>Sticky notes are the beginnings of the highest performance level.</a:t>
            </a:r>
            <a:endParaRPr sz="1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●"/>
            </a:pPr>
            <a:r>
              <a:rPr lang="en" sz="1800" dirty="0">
                <a:latin typeface="Trebuchet MS"/>
                <a:ea typeface="Trebuchet MS"/>
                <a:cs typeface="Trebuchet MS"/>
                <a:sym typeface="Trebuchet MS"/>
              </a:rPr>
              <a:t>Continue to create the rest of the descriptions, starting with the lowest performance level (then fill in the middle).</a:t>
            </a:r>
            <a:endParaRPr sz="1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800" b="1" dirty="0">
              <a:solidFill>
                <a:srgbClr val="D445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D44500"/>
                </a:solidFill>
                <a:latin typeface="Trebuchet MS"/>
                <a:ea typeface="Trebuchet MS"/>
                <a:cs typeface="Trebuchet MS"/>
                <a:sym typeface="Trebuchet MS"/>
              </a:rPr>
              <a:t>Learn more:</a:t>
            </a:r>
            <a:r>
              <a:rPr lang="en" sz="1800" dirty="0">
                <a:latin typeface="Trebuchet MS"/>
                <a:ea typeface="Trebuchet MS"/>
                <a:cs typeface="Trebuchet MS"/>
                <a:sym typeface="Trebuchet MS"/>
              </a:rPr>
              <a:t> How to turn sticky notes into descriptions</a:t>
            </a:r>
            <a:endParaRPr sz="1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dirty="0"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https://www.youtube.com/watch?v</a:t>
            </a:r>
            <a:r>
              <a:rPr lang="en" sz="1800"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=NVHlbRsjA10</a:t>
            </a: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680</Words>
  <Application>Microsoft Macintosh PowerPoint</Application>
  <PresentationFormat>On-screen Show (16:9)</PresentationFormat>
  <Paragraphs>113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Sherman Sans Book</vt:lpstr>
      <vt:lpstr>Times New Roman</vt:lpstr>
      <vt:lpstr>Trebuchet MS</vt:lpstr>
      <vt:lpstr>Office Theme</vt:lpstr>
      <vt:lpstr>Welcome to  Ready, Set, Rubric  Get Settled and Grab Lunch  Discussion will begin at 12:40</vt:lpstr>
      <vt:lpstr>Ground Rules</vt:lpstr>
      <vt:lpstr>Benefits of Rubrics</vt:lpstr>
      <vt:lpstr>Types of Rubrics</vt:lpstr>
      <vt:lpstr>Parts of Rubrics</vt:lpstr>
      <vt:lpstr>Class Participation Rubric</vt:lpstr>
      <vt:lpstr>List</vt:lpstr>
      <vt:lpstr>Group and Label</vt:lpstr>
      <vt:lpstr>Apply</vt:lpstr>
      <vt:lpstr>Class Participation Debrief</vt:lpstr>
      <vt:lpstr>Rubric Roadmap</vt:lpstr>
      <vt:lpstr>Thank You for coming to  Ready, Set, Rubric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Ready, Set, Rubric  Get Settled and Grab Lunch  Discussion will begin at 12:40</dc:title>
  <cp:lastModifiedBy>Yunkai Xu</cp:lastModifiedBy>
  <cp:revision>2</cp:revision>
  <dcterms:modified xsi:type="dcterms:W3CDTF">2019-06-11T20:15:43Z</dcterms:modified>
</cp:coreProperties>
</file>