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884" r:id="rId1"/>
  </p:sldMasterIdLst>
  <p:notesMasterIdLst>
    <p:notesMasterId r:id="rId32"/>
  </p:notesMasterIdLst>
  <p:handoutMasterIdLst>
    <p:handoutMasterId r:id="rId33"/>
  </p:handoutMasterIdLst>
  <p:sldIdLst>
    <p:sldId id="268" r:id="rId2"/>
    <p:sldId id="323" r:id="rId3"/>
    <p:sldId id="324" r:id="rId4"/>
    <p:sldId id="291" r:id="rId5"/>
    <p:sldId id="319" r:id="rId6"/>
    <p:sldId id="320" r:id="rId7"/>
    <p:sldId id="258" r:id="rId8"/>
    <p:sldId id="289" r:id="rId9"/>
    <p:sldId id="290" r:id="rId10"/>
    <p:sldId id="318" r:id="rId11"/>
    <p:sldId id="276" r:id="rId12"/>
    <p:sldId id="271" r:id="rId13"/>
    <p:sldId id="296" r:id="rId14"/>
    <p:sldId id="302" r:id="rId15"/>
    <p:sldId id="273" r:id="rId16"/>
    <p:sldId id="303" r:id="rId17"/>
    <p:sldId id="274" r:id="rId18"/>
    <p:sldId id="304" r:id="rId19"/>
    <p:sldId id="321" r:id="rId20"/>
    <p:sldId id="277" r:id="rId21"/>
    <p:sldId id="293" r:id="rId22"/>
    <p:sldId id="325" r:id="rId23"/>
    <p:sldId id="328" r:id="rId24"/>
    <p:sldId id="326" r:id="rId25"/>
    <p:sldId id="294" r:id="rId26"/>
    <p:sldId id="313" r:id="rId27"/>
    <p:sldId id="316" r:id="rId28"/>
    <p:sldId id="309" r:id="rId29"/>
    <p:sldId id="282" r:id="rId30"/>
    <p:sldId id="300" r:id="rId31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>
      <p:cViewPr varScale="1">
        <p:scale>
          <a:sx n="87" d="100"/>
          <a:sy n="87" d="100"/>
        </p:scale>
        <p:origin x="1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AC022-47D0-2447-9716-62B2E637B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71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721B6D-9DD1-2540-86A4-F18D11187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83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2BB68-AA52-C343-A910-8D01FD6097DD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71C72-4829-7344-8861-BFF2CBA2E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97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17825-5671-3742-8629-3ACD22C3EA3D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40D7-FEF5-4845-B68C-AD0BC0D34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54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A50BF-11BE-1548-BD58-499D7AB3A4A7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5006-2DAC-6947-BFEA-D4F3BD14D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3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71FD9-4776-2C4B-9A07-6027E7D8D9EE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A3541-26C2-A643-AB62-89B5EBBAC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31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A8FC3-9E9F-DB4B-A842-849C13814264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4C6CC-6372-C449-B702-BAA5D667A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8B9DC-0E04-9042-92AB-BE3F0F1B86D1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E96F4-E65E-1F43-870C-89F953F5E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61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27E1C-6AFA-5746-8F18-9C1B48317A28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52637-BFC8-2C45-B3CD-2F6BA7F83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1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5DD09-5545-404A-8416-4C8076C6993C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890D1-103A-1B4E-A8B6-BB05FE704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52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EA654-EB74-154E-8CA2-6166FB04A038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DA59-21EF-8347-8A5D-D6D1FE95B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30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8F117-4761-E148-B778-A323868B9956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FC674-F457-C240-AAB6-8470062F5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AB802-1B97-FC40-9A49-FA1DA76EF316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2D4EA-9342-B944-967A-DA96049D7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17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7C1D347-96EB-344F-81E7-9E0A6E43750D}" type="datetime1">
              <a:rPr lang="en-US" altLang="en-US"/>
              <a:pPr/>
              <a:t>9/26/16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4792819-45BD-A042-BF22-E75A33CB2D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VHlbRsjA1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578C4CC-DC08-0045-9C76-ACA318A6FC0F}" type="slidenum">
              <a:rPr lang="en-US" altLang="en-US" sz="1400"/>
              <a:pPr/>
              <a:t>1</a:t>
            </a:fld>
            <a:endParaRPr lang="en-US" altLang="en-US" sz="1400"/>
          </a:p>
        </p:txBody>
      </p:sp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086600" cy="1143000"/>
          </a:xfrm>
        </p:spPr>
        <p:txBody>
          <a:bodyPr lIns="92075" tIns="46038" rIns="92075" bIns="46038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charset="0"/>
                <a:ea typeface="+mj-ea"/>
                <a:cs typeface="+mj-cs"/>
              </a:rPr>
              <a:t>Rubrics: A powerful assessment tool</a:t>
            </a:r>
            <a:r>
              <a:rPr lang="en-US" sz="3600" dirty="0">
                <a:latin typeface="Arial" charset="0"/>
                <a:ea typeface="+mj-ea"/>
                <a:cs typeface="+mj-cs"/>
              </a:rPr>
              <a:t> </a:t>
            </a:r>
            <a:r>
              <a:rPr lang="en-US" sz="3600" dirty="0" smtClean="0">
                <a:latin typeface="Arial" charset="0"/>
                <a:ea typeface="+mj-ea"/>
                <a:cs typeface="+mj-cs"/>
              </a:rPr>
              <a:t>for you, your students &amp; your programs</a:t>
            </a:r>
            <a:br>
              <a:rPr lang="en-US" sz="3600" dirty="0" smtClean="0">
                <a:latin typeface="Arial" charset="0"/>
                <a:ea typeface="+mj-ea"/>
                <a:cs typeface="+mj-cs"/>
              </a:rPr>
            </a:br>
            <a:endParaRPr lang="en-US" sz="3600" dirty="0" smtClean="0">
              <a:latin typeface="Arial" charset="0"/>
              <a:ea typeface="+mj-ea"/>
              <a:cs typeface="+mj-cs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2209800"/>
            <a:ext cx="51816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Dannelle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D. Stevens, Ph.D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Professor Emerita,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Portland State University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Syracuse University, Syracuse, NY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September 24, 2016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stevensd</a:t>
            </a:r>
            <a:r>
              <a:rPr lang="en-US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@pdx.edu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276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 rubric: 3-levels</a:t>
            </a:r>
          </a:p>
        </p:txBody>
      </p:sp>
      <p:sp>
        <p:nvSpPr>
          <p:cNvPr id="2457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81D7AB8-BD83-D747-8FAC-617D537DB8F0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pic>
        <p:nvPicPr>
          <p:cNvPr id="24580" name="Picture 9" descr="Rubric3to5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1066800"/>
            <a:ext cx="9391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Arial" charset="0"/>
                <a:ea typeface="+mj-ea"/>
                <a:cs typeface="+mj-cs"/>
              </a:rPr>
              <a:t>The Four Stages of Rubric Construction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Reflecting</a:t>
            </a:r>
          </a:p>
          <a:p>
            <a:pPr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Listing</a:t>
            </a:r>
          </a:p>
          <a:p>
            <a:pPr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Grouping &amp; Labeling</a:t>
            </a:r>
          </a:p>
          <a:p>
            <a:pPr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Application</a:t>
            </a:r>
          </a:p>
        </p:txBody>
      </p:sp>
      <p:pic>
        <p:nvPicPr>
          <p:cNvPr id="25603" name="Content Placeholder 5" descr="imgres-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b="1607"/>
          <a:stretch>
            <a:fillRect/>
          </a:stretch>
        </p:blipFill>
        <p:spPr/>
      </p:pic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3A2CF5-F823-A14A-9410-A07C93466073}" type="slidenum">
              <a:rPr lang="en-US" altLang="en-US" sz="1400"/>
              <a:pPr/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1C6A3C-64B9-0649-9D06-74E9D05F25DB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>
                <a:latin typeface="Arial" charset="0"/>
                <a:ea typeface="ＭＳ Ｐゴシック" charset="-128"/>
              </a:rPr>
              <a:t>Start with a rich task description:  </a:t>
            </a:r>
            <a:br>
              <a:rPr lang="en-US" altLang="en-US" sz="3200">
                <a:latin typeface="Arial" charset="0"/>
                <a:ea typeface="ＭＳ Ｐゴシック" charset="-128"/>
              </a:rPr>
            </a:br>
            <a:r>
              <a:rPr lang="en-US" altLang="en-US" sz="3200">
                <a:latin typeface="Arial" charset="0"/>
                <a:ea typeface="ＭＳ Ｐゴシック" charset="-128"/>
              </a:rPr>
              <a:t>Create a description of class participation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286000"/>
            <a:ext cx="4430713" cy="40417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Name of the assessment: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Class participation</a:t>
            </a:r>
            <a:endParaRPr lang="en-US" sz="2000" dirty="0">
              <a:latin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Dimensions of assessment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" charset="0"/>
              </a:rPr>
              <a:t>Title of assessment for rubric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" charset="0"/>
              </a:rPr>
              <a:t>Purpose of assessment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" charset="0"/>
              </a:rPr>
              <a:t>Relation of score to overall points</a:t>
            </a:r>
          </a:p>
          <a:p>
            <a:pPr lvl="1" eaLnBrk="1" hangingPunct="1">
              <a:defRPr/>
            </a:pPr>
            <a:endParaRPr lang="en-US" sz="16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064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Stage 1: Reflect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2017713"/>
            <a:ext cx="8650288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>
                <a:latin typeface="Arial" charset="0"/>
                <a:ea typeface="ＭＳ Ｐゴシック" charset="-128"/>
              </a:rPr>
              <a:t>Think about all aspects of class participation, in and out of class…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Arial" charset="0"/>
                <a:ea typeface="ＭＳ Ｐゴシック" charset="-128"/>
              </a:rPr>
              <a:t>What has worked to get good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600">
                <a:latin typeface="Arial" charset="0"/>
                <a:ea typeface="ＭＳ Ｐゴシック" charset="-128"/>
              </a:rPr>
              <a:t>participation in past?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Arial" charset="0"/>
                <a:ea typeface="ＭＳ Ｐゴシック" charset="-128"/>
              </a:rPr>
              <a:t>What doesn‘t</a:t>
            </a:r>
            <a:r>
              <a:rPr lang="en-US" altLang="ja-JP" sz="2600">
                <a:latin typeface="Arial" charset="0"/>
                <a:ea typeface="ＭＳ Ｐゴシック" charset="-128"/>
              </a:rPr>
              <a:t>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Arial" charset="0"/>
                <a:ea typeface="ＭＳ Ｐゴシック" charset="-128"/>
              </a:rPr>
              <a:t>How does it fit in curriculum?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Arial" charset="0"/>
                <a:ea typeface="ＭＳ Ｐゴシック" charset="-128"/>
              </a:rPr>
              <a:t>How would you describe the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600">
                <a:latin typeface="Arial" charset="0"/>
                <a:ea typeface="ＭＳ Ｐゴシック" charset="-128"/>
              </a:rPr>
              <a:t>most perfect way to participate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600">
                <a:latin typeface="Arial" charset="0"/>
                <a:ea typeface="ＭＳ Ｐゴシック" charset="-128"/>
              </a:rPr>
              <a:t>in class?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6CA32E2-92C2-5445-AD80-5736AD7CC4E1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6543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Arial" charset="0"/>
                <a:ea typeface="+mj-ea"/>
                <a:cs typeface="+mj-cs"/>
              </a:rPr>
              <a:t>          </a:t>
            </a:r>
            <a:br>
              <a:rPr lang="en-US" smtClean="0">
                <a:latin typeface="Arial" charset="0"/>
                <a:ea typeface="+mj-ea"/>
                <a:cs typeface="+mj-cs"/>
              </a:rPr>
            </a:br>
            <a:r>
              <a:rPr lang="en-US" smtClean="0">
                <a:latin typeface="Arial" charset="0"/>
                <a:ea typeface="+mj-ea"/>
                <a:cs typeface="+mj-cs"/>
              </a:rPr>
              <a:t/>
            </a:r>
            <a:br>
              <a:rPr lang="en-US" smtClean="0">
                <a:latin typeface="Arial" charset="0"/>
                <a:ea typeface="+mj-ea"/>
                <a:cs typeface="+mj-cs"/>
              </a:rPr>
            </a:br>
            <a:r>
              <a:rPr lang="en-US" smtClean="0">
                <a:latin typeface="Arial" charset="0"/>
                <a:ea typeface="+mj-ea"/>
                <a:cs typeface="+mj-cs"/>
              </a:rPr>
              <a:t/>
            </a:r>
            <a:br>
              <a:rPr lang="en-US" smtClean="0">
                <a:latin typeface="Arial" charset="0"/>
                <a:ea typeface="+mj-ea"/>
                <a:cs typeface="+mj-cs"/>
              </a:rPr>
            </a:br>
            <a:r>
              <a:rPr lang="en-US" smtClean="0">
                <a:latin typeface="Arial" charset="0"/>
                <a:ea typeface="+mj-ea"/>
                <a:cs typeface="+mj-cs"/>
              </a:rPr>
              <a:t> </a:t>
            </a:r>
            <a:br>
              <a:rPr lang="en-US" smtClean="0">
                <a:latin typeface="Arial" charset="0"/>
                <a:ea typeface="+mj-ea"/>
                <a:cs typeface="+mj-cs"/>
              </a:rPr>
            </a:br>
            <a:r>
              <a:rPr lang="en-US" smtClean="0">
                <a:latin typeface="Arial" charset="0"/>
                <a:ea typeface="+mj-ea"/>
                <a:cs typeface="+mj-cs"/>
              </a:rPr>
              <a:t> Stage 1:          REFLECT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She shows up.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She turns in her work on time.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She raises her hand.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She has good grades.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She asks good questions.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She asks interesting questions.</a:t>
            </a: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31747" name="Text Placeholder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Questions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to ask yourself: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What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does a good participant 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?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What makes you say this is the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best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student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participant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in your class?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What do you see? Hear?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1CFB7A-386E-914E-8655-96117DAA5E12}" type="slidenum">
              <a:rPr lang="en-US" altLang="en-US" sz="1400"/>
              <a:pPr/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3DFBE02-9E95-A04A-B809-20C792F8AD13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52400" y="617538"/>
            <a:ext cx="8839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Stage 2: Listing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2209800"/>
            <a:ext cx="5943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6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Usually we use stickies. Write descriptions down; don’</a:t>
            </a:r>
            <a:r>
              <a:rPr lang="en-US" altLang="ja-JP" sz="26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t worry about sounding silly.</a:t>
            </a:r>
          </a:p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6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Describe. NOT enthusiastic, but raises hand, smiles...</a:t>
            </a:r>
          </a:p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" charset="2"/>
              <a:buNone/>
            </a:pPr>
            <a:r>
              <a:rPr lang="en-US" altLang="en-US" sz="26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			One idea only per stickie</a:t>
            </a:r>
          </a:p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" charset="2"/>
              <a:buNone/>
            </a:pPr>
            <a:r>
              <a:rPr lang="en-US" altLang="en-US" sz="26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			Describe highest level of 				performance</a:t>
            </a:r>
          </a:p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6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The fewer words, the better</a:t>
            </a:r>
          </a:p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6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Each person do 10 stickies.</a:t>
            </a:r>
          </a:p>
          <a:p>
            <a:pPr eaLnBrk="1" hangingPunct="1">
              <a:lnSpc>
                <a:spcPct val="9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6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8713" y="3321050"/>
            <a:ext cx="2935287" cy="3536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1800">
                <a:latin typeface="Arial" charset="0"/>
                <a:ea typeface="ＭＳ Ｐゴシック" charset="-128"/>
              </a:rPr>
              <a:t/>
            </a:r>
            <a:br>
              <a:rPr lang="en-US" altLang="en-US" sz="1800">
                <a:latin typeface="Arial" charset="0"/>
                <a:ea typeface="ＭＳ Ｐゴシック" charset="-128"/>
              </a:rPr>
            </a:br>
            <a:r>
              <a:rPr lang="en-US" altLang="en-US" sz="1800">
                <a:latin typeface="Arial" charset="0"/>
                <a:ea typeface="ＭＳ Ｐゴシック" charset="-128"/>
              </a:rPr>
              <a:t> </a:t>
            </a:r>
            <a:br>
              <a:rPr lang="en-US" altLang="en-US" sz="1800">
                <a:latin typeface="Arial" charset="0"/>
                <a:ea typeface="ＭＳ Ｐゴシック" charset="-128"/>
              </a:rPr>
            </a:br>
            <a:r>
              <a:rPr lang="en-US" altLang="en-US" sz="1800">
                <a:latin typeface="Arial" charset="0"/>
                <a:ea typeface="ＭＳ Ｐゴシック" charset="-128"/>
              </a:rPr>
              <a:t/>
            </a:r>
            <a:br>
              <a:rPr lang="en-US" altLang="en-US" sz="1800">
                <a:latin typeface="Arial" charset="0"/>
                <a:ea typeface="ＭＳ Ｐゴシック" charset="-128"/>
              </a:rPr>
            </a:br>
            <a:r>
              <a:rPr lang="en-US" altLang="en-US" sz="1800">
                <a:latin typeface="Arial" charset="0"/>
                <a:ea typeface="ＭＳ Ｐゴシック" charset="-128"/>
              </a:rPr>
              <a:t>Stage 2:                     </a:t>
            </a:r>
            <a:br>
              <a:rPr lang="en-US" altLang="en-US" sz="1800">
                <a:latin typeface="Arial" charset="0"/>
                <a:ea typeface="ＭＳ Ｐゴシック" charset="-128"/>
              </a:rPr>
            </a:br>
            <a:r>
              <a:rPr lang="en-US" altLang="en-US" sz="1800">
                <a:latin typeface="Arial" charset="0"/>
                <a:ea typeface="ＭＳ Ｐゴシック" charset="-128"/>
              </a:rPr>
              <a:t>     LISTING    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Puts name on paper.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Turns work in on time.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Raises hand.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Asks excellent questions.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Does more than expected.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Works with others calmly and politely.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Comes to office hours with questions……</a:t>
            </a: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30723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DESCRIBE in detail what an excellent class participant does.</a:t>
            </a:r>
          </a:p>
          <a:p>
            <a:pPr eaLnBrk="1" hangingPunct="1"/>
            <a:endParaRPr lang="en-US" altLang="en-US" sz="200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Use STICKIES.</a:t>
            </a: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85B78-395C-C24E-A383-D44800504E22}" type="slidenum">
              <a:rPr lang="en-US" altLang="en-US" sz="1400"/>
              <a:pPr/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62A4956-E106-6441-B372-B651675DF5D8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76200" y="617538"/>
            <a:ext cx="9067800" cy="1143000"/>
          </a:xfrm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+mj-ea"/>
                <a:cs typeface="+mj-cs"/>
              </a:rPr>
              <a:t>Stage 3: Grouping and Labeling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017713"/>
            <a:ext cx="4683125" cy="4840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Move stickies around to GROUP or cluster similar ideas together.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5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Using 5</a:t>
            </a:r>
            <a:r>
              <a:rPr lang="ja-JP" altLang="en-US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”</a:t>
            </a:r>
            <a:r>
              <a:rPr lang="en-US" altLang="ja-JP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 X 8</a:t>
            </a:r>
            <a:r>
              <a:rPr lang="ja-JP" altLang="en-US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”</a:t>
            </a:r>
            <a:r>
              <a:rPr lang="en-US" altLang="ja-JP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 stickies OR thick pens, put one or two word LABELS on EACH cluster.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5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LABELS tell what kind of stickies are in the group.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5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r>
              <a:rPr lang="en-US" altLang="en-US" sz="250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Avoid evaluative words.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5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5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5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2"/>
              <a:buChar char=""/>
            </a:pPr>
            <a:endParaRPr lang="en-US" altLang="en-US" sz="2200">
              <a:solidFill>
                <a:srgbClr val="595959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733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16205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latin typeface="Arial" charset="0"/>
                <a:ea typeface="+mj-ea"/>
                <a:cs typeface="+mj-cs"/>
              </a:rPr>
              <a:t>Stage III:</a:t>
            </a:r>
            <a:br>
              <a:rPr lang="en-US" sz="2800" smtClean="0">
                <a:latin typeface="Arial" charset="0"/>
                <a:ea typeface="+mj-ea"/>
                <a:cs typeface="+mj-cs"/>
              </a:rPr>
            </a:br>
            <a:r>
              <a:rPr lang="en-US" sz="2800" smtClean="0">
                <a:latin typeface="Arial" charset="0"/>
                <a:ea typeface="+mj-ea"/>
                <a:cs typeface="+mj-cs"/>
              </a:rPr>
              <a:t>   GROUP  &amp;</a:t>
            </a:r>
            <a:br>
              <a:rPr lang="en-US" sz="2800" smtClean="0">
                <a:latin typeface="Arial" charset="0"/>
                <a:ea typeface="+mj-ea"/>
                <a:cs typeface="+mj-cs"/>
              </a:rPr>
            </a:br>
            <a:r>
              <a:rPr lang="en-US" sz="2800" smtClean="0">
                <a:latin typeface="Arial" charset="0"/>
                <a:ea typeface="+mj-ea"/>
                <a:cs typeface="+mj-cs"/>
              </a:rPr>
              <a:t>              LABEL		</a:t>
            </a:r>
          </a:p>
        </p:txBody>
      </p:sp>
      <p:pic>
        <p:nvPicPr>
          <p:cNvPr id="32770" name="Content Placeholder 1" descr="GrpLab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b="7060"/>
          <a:stretch>
            <a:fillRect/>
          </a:stretch>
        </p:blipFill>
        <p:spPr/>
      </p:pic>
      <p:sp>
        <p:nvSpPr>
          <p:cNvPr id="32771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TAKE THE STICKIES FROM THE LAST STEP.</a:t>
            </a:r>
          </a:p>
          <a:p>
            <a:pPr eaLnBrk="1" hangingPunct="1"/>
            <a:endParaRPr lang="en-US" altLang="en-US" sz="200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Put stickies with similar ideas together.</a:t>
            </a:r>
          </a:p>
          <a:p>
            <a:pPr eaLnBrk="1" hangingPunct="1"/>
            <a:endParaRPr lang="en-US" altLang="en-US" sz="200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Make label that describes the group.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BF1709-FF0F-A641-A717-607EDCFE5C93}" type="slidenum">
              <a:rPr lang="en-US" altLang="en-US" sz="1400"/>
              <a:pPr/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Stage 3:</a:t>
            </a:r>
            <a:br>
              <a:rPr lang="en-US" altLang="en-US">
                <a:latin typeface="Arial" charset="0"/>
                <a:ea typeface="ＭＳ Ｐゴシック" charset="-128"/>
              </a:rPr>
            </a:br>
            <a:r>
              <a:rPr lang="en-US" altLang="en-US">
                <a:latin typeface="Arial" charset="0"/>
                <a:ea typeface="ＭＳ Ｐゴシック" charset="-128"/>
              </a:rPr>
              <a:t>Group &amp; Label</a:t>
            </a:r>
          </a:p>
        </p:txBody>
      </p:sp>
      <p:pic>
        <p:nvPicPr>
          <p:cNvPr id="33794" name="Content Placeholder 5" descr="TurkishRubricsClusterFlow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7250"/>
          <a:stretch>
            <a:fillRect/>
          </a:stretch>
        </p:blipFill>
        <p:spPr/>
      </p:pic>
      <p:sp>
        <p:nvSpPr>
          <p:cNvPr id="3379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No set way to cluster.</a:t>
            </a:r>
          </a:p>
          <a:p>
            <a:pPr eaLnBrk="1" hangingPunct="1"/>
            <a:endParaRPr lang="en-US" altLang="en-US" sz="200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Labels: 3 to 7.</a:t>
            </a:r>
          </a:p>
          <a:p>
            <a:pPr eaLnBrk="1" hangingPunct="1"/>
            <a:endParaRPr lang="en-US" altLang="en-US" sz="200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Labels: 1- 2 words</a:t>
            </a:r>
          </a:p>
          <a:p>
            <a:pPr eaLnBrk="1" hangingPunct="1"/>
            <a:endParaRPr lang="en-US" altLang="en-US" sz="200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</a:rPr>
              <a:t>Labels: No quality indicators in the label.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A10597D-F037-294D-BB1B-6F79C8610909}" type="slidenum">
              <a:rPr lang="en-US" altLang="en-US" sz="1400"/>
              <a:pPr/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Introductions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Me: Professor, author, grandma, gardener, cyclist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You?  Name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University for advanced degree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Name a hobby or sport you practice.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    PRACTICE..  Precision practice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C6BA7D-0644-A44C-A5B7-FDE5A996853C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Stage 4: Application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</a:rPr>
              <a:t>LABELS become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>
                <a:latin typeface="Arial" charset="0"/>
                <a:ea typeface="ＭＳ Ｐゴシック" charset="-128"/>
              </a:rPr>
              <a:t>your rubric DIMENSIONS. </a:t>
            </a:r>
          </a:p>
          <a:p>
            <a:pPr eaLnBrk="1" hangingPunct="1">
              <a:buFont typeface="Wingdings" charset="2"/>
              <a:buNone/>
            </a:pPr>
            <a:endParaRPr lang="en-US" altLang="en-US" sz="280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</a:rPr>
              <a:t>You have the beginning of  dimension descriptions from all the stickie notes.</a:t>
            </a:r>
          </a:p>
          <a:p>
            <a:pPr eaLnBrk="1" hangingPunct="1"/>
            <a:endParaRPr lang="en-US" altLang="en-US" sz="2800">
              <a:latin typeface="Arial" charset="0"/>
              <a:ea typeface="ＭＳ Ｐゴシック" charset="-128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2C3AAE-ACC6-9344-AD4B-289384594424}" type="slidenum">
              <a:rPr lang="en-US" altLang="en-US" sz="1400"/>
              <a:pPr/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Application…</a:t>
            </a:r>
          </a:p>
        </p:txBody>
      </p:sp>
      <p:pic>
        <p:nvPicPr>
          <p:cNvPr id="35842" name="Content Placeholder 2" descr="Applic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9F66F-396B-3742-97C8-74245D3CC2C7}" type="slidenum">
              <a:rPr lang="en-US" altLang="en-US" sz="1400"/>
              <a:pPr/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From stickies to descriptions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  <a:hlinkClick r:id="rId2"/>
              </a:rPr>
              <a:t>https://www.youtube.com/watch?v=NVHlbRsjA10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out the handout</a:t>
            </a:r>
            <a:r>
              <a:rPr lang="is-IS" altLang="en-US">
                <a:ea typeface="ＭＳ Ｐゴシック" charset="-128"/>
              </a:rPr>
              <a:t>… Going from stickies to descriptions on rubric grid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A4BC25E-EFB1-6147-A1E2-1CF009BAFB72}" type="slidenum">
              <a:rPr lang="en-US" altLang="en-US" sz="1200">
                <a:solidFill>
                  <a:srgbClr val="898989"/>
                </a:solidFill>
              </a:rPr>
              <a:pPr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Creating a rubric for an assignment in one of your courses!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Write description of task.</a:t>
            </a:r>
          </a:p>
          <a:p>
            <a:r>
              <a:rPr lang="en-US" altLang="en-US">
                <a:ea typeface="ＭＳ Ｐゴシック" charset="-128"/>
              </a:rPr>
              <a:t>Follow the four steps for rubric creation!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6F5268-75A4-C449-8CE7-5341D85097A3}" type="slidenum">
              <a:rPr lang="en-US" altLang="en-US" sz="1200">
                <a:solidFill>
                  <a:srgbClr val="898989"/>
                </a:solidFill>
              </a:rPr>
              <a:pPr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Arial" charset="0"/>
                <a:ea typeface="+mj-ea"/>
                <a:cs typeface="+mj-cs"/>
              </a:rPr>
              <a:t>The Four Stages of Rubric Construction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Reflecting</a:t>
            </a:r>
          </a:p>
          <a:p>
            <a:pPr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Listing</a:t>
            </a:r>
          </a:p>
          <a:p>
            <a:pPr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Grouping &amp; Labeling</a:t>
            </a:r>
          </a:p>
          <a:p>
            <a:pPr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 Application</a:t>
            </a:r>
          </a:p>
        </p:txBody>
      </p:sp>
      <p:pic>
        <p:nvPicPr>
          <p:cNvPr id="38915" name="Content Placeholder 5" descr="imgres-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b="1607"/>
          <a:stretch>
            <a:fillRect/>
          </a:stretch>
        </p:blipFill>
        <p:spPr/>
      </p:pic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DCE39D5-FB87-AF4E-BD4C-F7479B92270C}" type="slidenum">
              <a:rPr lang="en-US" altLang="en-US" sz="1400"/>
              <a:pPr/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Review: Known to the NEW!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Describe a familiar task….Known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Use the stages of rubric creation… New</a:t>
            </a:r>
          </a:p>
          <a:p>
            <a:pPr lvl="1" eaLnBrk="1" hangingPunct="1"/>
            <a:r>
              <a:rPr lang="en-US" altLang="en-US">
                <a:latin typeface="Arial" charset="0"/>
                <a:ea typeface="ＭＳ Ｐゴシック" charset="-128"/>
              </a:rPr>
              <a:t>Reflect</a:t>
            </a:r>
          </a:p>
          <a:p>
            <a:pPr lvl="1" eaLnBrk="1" hangingPunct="1"/>
            <a:r>
              <a:rPr lang="en-US" altLang="en-US">
                <a:latin typeface="Arial" charset="0"/>
                <a:ea typeface="ＭＳ Ｐゴシック" charset="-128"/>
              </a:rPr>
              <a:t>List</a:t>
            </a:r>
          </a:p>
          <a:p>
            <a:pPr lvl="1" eaLnBrk="1" hangingPunct="1"/>
            <a:r>
              <a:rPr lang="en-US" altLang="en-US">
                <a:latin typeface="Arial" charset="0"/>
                <a:ea typeface="ＭＳ Ｐゴシック" charset="-128"/>
              </a:rPr>
              <a:t>Group &amp; Label</a:t>
            </a:r>
          </a:p>
          <a:p>
            <a:pPr lvl="1" eaLnBrk="1" hangingPunct="1"/>
            <a:r>
              <a:rPr lang="en-US" altLang="en-US">
                <a:latin typeface="Arial" charset="0"/>
                <a:ea typeface="ＭＳ Ｐゴシック" charset="-128"/>
              </a:rPr>
              <a:t>Apply</a:t>
            </a: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lvl="2"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765B20-2F98-3040-B646-934CF3B6D312}" type="slidenum">
              <a:rPr lang="en-US" altLang="en-US" sz="1400"/>
              <a:pPr/>
              <a:t>25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Value of rubrics: Students	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2017713"/>
            <a:ext cx="8269288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Clarify academic language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Encourage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engagement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Support critical thinking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      (Peat, 2006)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Lead to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perceptions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        of fairness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C8FA33-E937-8843-B331-7AE8894F88BC}" type="slidenum">
              <a:rPr lang="en-US" altLang="en-US" sz="1400"/>
              <a:pPr/>
              <a:t>26</a:t>
            </a:fld>
            <a:endParaRPr lang="en-US" altLang="en-US" sz="1400"/>
          </a:p>
        </p:txBody>
      </p:sp>
      <p:pic>
        <p:nvPicPr>
          <p:cNvPr id="40964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9956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Value of rubrics:  Faculty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Save grading time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Ensure consistency of grading/ fairness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Get specific feedback on teaching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Keep track of student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learning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Facilitate communication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         with others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BD1CB51-891B-8A4D-B042-965BC2BE8ED7}" type="slidenum">
              <a:rPr lang="en-US" altLang="en-US" sz="1400"/>
              <a:pPr/>
              <a:t>27</a:t>
            </a:fld>
            <a:endParaRPr lang="en-US" altLang="en-US" sz="1400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657600"/>
            <a:ext cx="23082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Long range benefits:  Students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Students identify strengths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Students identify weaknesses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Goal: Be able to describe and internalize criteria for quality work</a:t>
            </a: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.. REMEMBER HOW YOU BECAME BETTER AT YOUR SPORT OR HOBBY</a:t>
            </a:r>
            <a:r>
              <a:rPr lang="is-IS" altLang="en-US">
                <a:latin typeface="Arial" charset="0"/>
                <a:ea typeface="ＭＳ Ｐゴシック" charset="-128"/>
              </a:rPr>
              <a:t>…. PRACTICE!</a:t>
            </a:r>
          </a:p>
          <a:p>
            <a:pPr eaLnBrk="1" hangingPunct="1"/>
            <a:r>
              <a:rPr lang="is-IS" altLang="en-US">
                <a:latin typeface="Arial" charset="0"/>
                <a:ea typeface="ＭＳ Ｐゴシック" charset="-128"/>
              </a:rPr>
              <a:t>PRACTICE with feedback leads to....</a:t>
            </a:r>
          </a:p>
          <a:p>
            <a:pPr eaLnBrk="1" hangingPunct="1">
              <a:buFont typeface="Arial" charset="0"/>
              <a:buNone/>
            </a:pPr>
            <a:endParaRPr lang="is-IS" altLang="en-US">
              <a:latin typeface="Arial" charset="0"/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en-US">
                <a:latin typeface="Arial" charset="0"/>
                <a:ea typeface="ＭＳ Ｐゴシック" charset="-128"/>
              </a:rPr>
              <a:t> </a:t>
            </a: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16D5D74-9F63-E64E-9E50-DC05A286D7A2}" type="slidenum">
              <a:rPr lang="en-US" altLang="en-US" sz="1400"/>
              <a:pPr/>
              <a:t>28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charset="0"/>
                <a:ea typeface="ＭＳ Ｐゴシック" charset="-128"/>
              </a:rPr>
              <a:t>What questions do you have?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397FD8A-A030-A74C-B00F-760F7E59E8EB}" type="slidenum">
              <a:rPr lang="en-US" altLang="en-US" sz="1400"/>
              <a:pPr/>
              <a:t>29</a:t>
            </a:fld>
            <a:endParaRPr lang="en-US" altLang="en-US" sz="140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25908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charset="0"/>
                <a:ea typeface="ＭＳ Ｐゴシック" charset="-128"/>
              </a:rPr>
              <a:t>Overall Workshop Objectives: </a:t>
            </a:r>
            <a:br>
              <a:rPr lang="en-US" altLang="en-US" sz="3600">
                <a:latin typeface="Arial" charset="0"/>
                <a:ea typeface="ＭＳ Ｐゴシック" charset="-128"/>
              </a:rPr>
            </a:br>
            <a:r>
              <a:rPr lang="en-US" altLang="en-US" sz="3600">
                <a:latin typeface="Arial" charset="0"/>
                <a:ea typeface="ＭＳ Ｐゴシック" charset="-128"/>
              </a:rPr>
              <a:t>AM, Creating Classroom Rubrics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Open the door to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Creating meaningful rubrics for  you, your class and your teaching</a:t>
            </a:r>
          </a:p>
          <a:p>
            <a:pPr eaLnBrk="1" hangingPunct="1">
              <a:buFont typeface="Arial"/>
              <a:buChar char="•"/>
              <a:defRPr/>
            </a:pPr>
            <a:endParaRPr lang="en-US" sz="2000" dirty="0" smtClean="0">
              <a:latin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Seeing how rubrics develop </a:t>
            </a:r>
            <a:r>
              <a:rPr lang="en-US" sz="2000" dirty="0">
                <a:latin typeface="Arial" charset="0"/>
              </a:rPr>
              <a:t>expertise through </a:t>
            </a:r>
            <a:r>
              <a:rPr lang="en-US" sz="2000" dirty="0" smtClean="0">
                <a:latin typeface="Arial" charset="0"/>
              </a:rPr>
              <a:t>timely, precise feedback</a:t>
            </a:r>
            <a:endParaRPr lang="en-US" sz="20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31A6D14-7D0B-0E4C-8C4D-866433F3C59A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pic>
        <p:nvPicPr>
          <p:cNvPr id="1741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Thank you	so much….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7E6036-7410-334C-9E36-3C51934F2460}" type="slidenum">
              <a:rPr lang="en-US" altLang="en-US" sz="1400"/>
              <a:pPr/>
              <a:t>30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Agenda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Discuss assessment 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Define rubrics an assessment tool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Practice stages of rubric construction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Match rubrics to course goals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Understand long-range benefits of rubrics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697BCA8-DC43-3147-9B7B-424DBACAAE49}" type="slidenum">
              <a:rPr lang="en-US" altLang="en-US" sz="1400"/>
              <a:pPr/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Arial" charset="0"/>
                <a:ea typeface="+mj-ea"/>
                <a:cs typeface="+mj-cs"/>
              </a:rPr>
              <a:t>Assessment challenges: Students</a:t>
            </a:r>
          </a:p>
        </p:txBody>
      </p:sp>
      <p:sp>
        <p:nvSpPr>
          <p:cNvPr id="1945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latin typeface="Arial" charset="0"/>
                <a:ea typeface="ＭＳ Ｐゴシック" charset="-128"/>
              </a:rPr>
              <a:t>Not sure grades fairly determined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latin typeface="Arial" charset="0"/>
                <a:ea typeface="ＭＳ Ｐゴシック" charset="-128"/>
              </a:rPr>
              <a:t>Face unfamiliar words in assignments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latin typeface="Arial" charset="0"/>
                <a:ea typeface="ＭＳ Ｐゴシック" charset="-128"/>
              </a:rPr>
              <a:t>Feel confused….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latin typeface="Arial" charset="0"/>
                <a:ea typeface="ＭＳ Ｐゴシック" charset="-128"/>
              </a:rPr>
              <a:t>            Lowers motivation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latin typeface="Arial" charset="0"/>
                <a:ea typeface="ＭＳ Ｐゴシック" charset="-128"/>
              </a:rPr>
              <a:t>            Lowers persistence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latin typeface="Arial" charset="0"/>
                <a:ea typeface="ＭＳ Ｐゴシック" charset="-128"/>
              </a:rPr>
              <a:t>	    		Learn less</a:t>
            </a:r>
          </a:p>
          <a:p>
            <a:pPr marL="0" indent="0" eaLnBrk="1" hangingPunct="1">
              <a:buFont typeface="Wingdings" charset="2"/>
              <a:buNone/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11DED2B-D11A-AF47-8FB8-BA9782D08868}" type="slidenum">
              <a:rPr lang="en-US" altLang="en-US" sz="1400"/>
              <a:pPr/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+mj-ea"/>
                <a:cs typeface="+mj-cs"/>
              </a:rPr>
              <a:t>Assessment Challenges:</a:t>
            </a:r>
            <a:br>
              <a:rPr lang="en-US" dirty="0" smtClean="0">
                <a:latin typeface="Arial" charset="0"/>
                <a:ea typeface="+mj-ea"/>
                <a:cs typeface="+mj-cs"/>
              </a:rPr>
            </a:br>
            <a:r>
              <a:rPr lang="en-US" dirty="0" smtClean="0">
                <a:latin typeface="Arial" charset="0"/>
                <a:ea typeface="+mj-ea"/>
                <a:cs typeface="+mj-cs"/>
              </a:rPr>
              <a:t>Faculty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Need to remove subjectivity in grading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Establish standards but not remove creativity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Tired of lengthy grading time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 LEADS TO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>
                <a:latin typeface="Arial" charset="0"/>
                <a:ea typeface="ＭＳ Ｐゴシック" charset="-128"/>
              </a:rPr>
              <a:t>Increased FRUSTRATION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>
                <a:latin typeface="Arial" charset="0"/>
                <a:ea typeface="ＭＳ Ｐゴシック" charset="-128"/>
              </a:rPr>
              <a:t>lowered MOTIVATION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>
                <a:latin typeface="Arial" charset="0"/>
                <a:ea typeface="ＭＳ Ｐゴシック" charset="-128"/>
              </a:rPr>
              <a:t>---- questioning STUDENT LEARNING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0FAC0E2-B050-C241-9B9B-5121D125A52A}" type="slidenum">
              <a:rPr lang="en-US" altLang="en-US" sz="1400"/>
              <a:pPr/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A1C69F-286A-C047-99BA-1FC7CA542582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457200"/>
            <a:ext cx="7793037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What is a rubric?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charset="0"/>
                <a:ea typeface="ＭＳ Ｐゴシック" charset="-128"/>
              </a:rPr>
              <a:t>A rubric is a way to measure whether students met your objectives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charset="0"/>
                <a:ea typeface="ＭＳ Ｐゴシック" charset="-128"/>
              </a:rPr>
              <a:t>It is a full description of the assignment or task laid out on a grid. </a:t>
            </a:r>
          </a:p>
        </p:txBody>
      </p:sp>
      <p:pic>
        <p:nvPicPr>
          <p:cNvPr id="21508" name="Content Placeholder 3" descr="simplerub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3162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Parts of a rubric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A rubric has 4 basic parts: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Arial" charset="0"/>
                <a:ea typeface="ＭＳ Ｐゴシック" charset="-128"/>
              </a:rPr>
              <a:t>TASK DESCRIPTION from 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Arial" charset="0"/>
                <a:ea typeface="ＭＳ Ｐゴシック" charset="-128"/>
              </a:rPr>
              <a:t>DIMENSIONS or CRITERIA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Vertical list to the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Arial" charset="0"/>
                <a:ea typeface="ＭＳ Ｐゴシック" charset="-128"/>
              </a:rPr>
              <a:t>SCALE or levels of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Horizontal across top of grid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latin typeface="Arial" charset="0"/>
                <a:ea typeface="ＭＳ Ｐゴシック" charset="-128"/>
              </a:rPr>
              <a:t>DESCRIPTION OF DIMENSIONS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Within the grid aligned with dimensions &amp; scale</a:t>
            </a:r>
          </a:p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6ED07A5-C803-3245-8866-82549BD4BEA7}" type="slidenum">
              <a:rPr lang="en-US" altLang="en-US" sz="1400"/>
              <a:pPr/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Example of rubric parts</a:t>
            </a:r>
          </a:p>
        </p:txBody>
      </p:sp>
      <p:sp>
        <p:nvSpPr>
          <p:cNvPr id="13314" name="Content Placeholder 7"/>
          <p:cNvSpPr>
            <a:spLocks noGrp="1"/>
          </p:cNvSpPr>
          <p:nvPr>
            <p:ph sz="half" idx="1"/>
          </p:nvPr>
        </p:nvSpPr>
        <p:spPr>
          <a:xfrm>
            <a:off x="228600" y="2017713"/>
            <a:ext cx="4764088" cy="411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Arial" charset="0"/>
                <a:ea typeface="+mn-ea"/>
                <a:cs typeface="+mn-cs"/>
              </a:rPr>
              <a:t>Task description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ea typeface="+mn-ea"/>
                <a:cs typeface="+mn-cs"/>
              </a:rPr>
              <a:t>Dimensions (Criteria)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ea typeface="+mn-ea"/>
                <a:cs typeface="+mn-cs"/>
              </a:rPr>
              <a:t>Levels of performance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ea typeface="+mn-ea"/>
                <a:cs typeface="+mn-cs"/>
              </a:rPr>
              <a:t>Descriptions of 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ea typeface="+mn-ea"/>
                <a:cs typeface="+mn-cs"/>
              </a:rPr>
              <a:t>       performance</a:t>
            </a:r>
          </a:p>
        </p:txBody>
      </p:sp>
      <p:sp>
        <p:nvSpPr>
          <p:cNvPr id="23555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AFDEDF9-A8F5-0D43-B3A1-0294614C150A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867</Words>
  <Application>Microsoft Macintosh PowerPoint</Application>
  <PresentationFormat>Letter Paper (8.5x11 in)</PresentationFormat>
  <Paragraphs>244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ＭＳ Ｐゴシック</vt:lpstr>
      <vt:lpstr>Calibri</vt:lpstr>
      <vt:lpstr>Wingdings</vt:lpstr>
      <vt:lpstr>Wingdings 2</vt:lpstr>
      <vt:lpstr>Office Theme</vt:lpstr>
      <vt:lpstr>Rubrics: A powerful assessment tool for you, your students &amp; your programs </vt:lpstr>
      <vt:lpstr>Introductions</vt:lpstr>
      <vt:lpstr>Overall Workshop Objectives:  AM, Creating Classroom Rubrics</vt:lpstr>
      <vt:lpstr>Agenda</vt:lpstr>
      <vt:lpstr>Assessment challenges: Students</vt:lpstr>
      <vt:lpstr>Assessment Challenges: Faculty</vt:lpstr>
      <vt:lpstr>What is a rubric?</vt:lpstr>
      <vt:lpstr>Parts of a rubric</vt:lpstr>
      <vt:lpstr>Example of rubric parts</vt:lpstr>
      <vt:lpstr>A rubric: 3-levels</vt:lpstr>
      <vt:lpstr>The Four Stages of Rubric Construction</vt:lpstr>
      <vt:lpstr>Start with a rich task description:   Create a description of class participation</vt:lpstr>
      <vt:lpstr>Stage 1: Reflect</vt:lpstr>
      <vt:lpstr>                Stage 1:          REFLECT</vt:lpstr>
      <vt:lpstr>Stage 2: Listing</vt:lpstr>
      <vt:lpstr>    Stage 2:                           LISTING    </vt:lpstr>
      <vt:lpstr>Stage 3: Grouping and Labeling </vt:lpstr>
      <vt:lpstr>Stage III:    GROUP  &amp;               LABEL  </vt:lpstr>
      <vt:lpstr>Stage 3: Group &amp; Label</vt:lpstr>
      <vt:lpstr>Stage 4: Application</vt:lpstr>
      <vt:lpstr>Application…</vt:lpstr>
      <vt:lpstr>From stickies to descriptions</vt:lpstr>
      <vt:lpstr>Creating a rubric for an assignment in one of your courses!</vt:lpstr>
      <vt:lpstr>The Four Stages of Rubric Construction</vt:lpstr>
      <vt:lpstr>Review: Known to the NEW!</vt:lpstr>
      <vt:lpstr>Value of rubrics: Students </vt:lpstr>
      <vt:lpstr>Value of rubrics:  Faculty</vt:lpstr>
      <vt:lpstr>Long range benefits:  Students</vt:lpstr>
      <vt:lpstr>What questions do you have?</vt:lpstr>
      <vt:lpstr>Thank you so much….</vt:lpstr>
    </vt:vector>
  </TitlesOfParts>
  <Company>PSU- CI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Rubrics for teaching Rubrics for learning</dc:title>
  <dc:creator>Dannelle  Stevens</dc:creator>
  <cp:lastModifiedBy>Microsoft Office User</cp:lastModifiedBy>
  <cp:revision>136</cp:revision>
  <cp:lastPrinted>2016-08-18T00:27:25Z</cp:lastPrinted>
  <dcterms:created xsi:type="dcterms:W3CDTF">2012-03-02T18:03:59Z</dcterms:created>
  <dcterms:modified xsi:type="dcterms:W3CDTF">2016-09-26T14:32:53Z</dcterms:modified>
</cp:coreProperties>
</file>